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669" r:id="rId1"/>
  </p:sldMasterIdLst>
  <p:notesMasterIdLst>
    <p:notesMasterId r:id="rId31"/>
  </p:notesMasterIdLst>
  <p:handoutMasterIdLst>
    <p:handoutMasterId r:id="rId32"/>
  </p:handoutMasterIdLst>
  <p:sldIdLst>
    <p:sldId id="256" r:id="rId2"/>
    <p:sldId id="279" r:id="rId3"/>
    <p:sldId id="257" r:id="rId4"/>
    <p:sldId id="258" r:id="rId5"/>
    <p:sldId id="259" r:id="rId6"/>
    <p:sldId id="280" r:id="rId7"/>
    <p:sldId id="260" r:id="rId8"/>
    <p:sldId id="261" r:id="rId9"/>
    <p:sldId id="262" r:id="rId10"/>
    <p:sldId id="263" r:id="rId11"/>
    <p:sldId id="282" r:id="rId12"/>
    <p:sldId id="274" r:id="rId13"/>
    <p:sldId id="283" r:id="rId14"/>
    <p:sldId id="284" r:id="rId15"/>
    <p:sldId id="264" r:id="rId16"/>
    <p:sldId id="275" r:id="rId17"/>
    <p:sldId id="265" r:id="rId18"/>
    <p:sldId id="266" r:id="rId19"/>
    <p:sldId id="267" r:id="rId20"/>
    <p:sldId id="285" r:id="rId21"/>
    <p:sldId id="286" r:id="rId22"/>
    <p:sldId id="276" r:id="rId23"/>
    <p:sldId id="287" r:id="rId24"/>
    <p:sldId id="277" r:id="rId25"/>
    <p:sldId id="268" r:id="rId26"/>
    <p:sldId id="278" r:id="rId27"/>
    <p:sldId id="269" r:id="rId28"/>
    <p:sldId id="270" r:id="rId29"/>
    <p:sldId id="271" r:id="rId30"/>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Garamond" pitchFamily="18" charset="0"/>
        <a:ea typeface="ヒラギノ角ゴ Pro W3"/>
        <a:cs typeface="ヒラギノ角ゴ Pro W3"/>
      </a:defRPr>
    </a:lvl1pPr>
    <a:lvl2pPr marL="457200" algn="l" defTabSz="457200" rtl="0" fontAlgn="base">
      <a:spcBef>
        <a:spcPct val="0"/>
      </a:spcBef>
      <a:spcAft>
        <a:spcPct val="0"/>
      </a:spcAft>
      <a:defRPr kern="1200">
        <a:solidFill>
          <a:schemeClr val="tx1"/>
        </a:solidFill>
        <a:latin typeface="Garamond" pitchFamily="18" charset="0"/>
        <a:ea typeface="ヒラギノ角ゴ Pro W3"/>
        <a:cs typeface="ヒラギノ角ゴ Pro W3"/>
      </a:defRPr>
    </a:lvl2pPr>
    <a:lvl3pPr marL="914400" algn="l" defTabSz="457200" rtl="0" fontAlgn="base">
      <a:spcBef>
        <a:spcPct val="0"/>
      </a:spcBef>
      <a:spcAft>
        <a:spcPct val="0"/>
      </a:spcAft>
      <a:defRPr kern="1200">
        <a:solidFill>
          <a:schemeClr val="tx1"/>
        </a:solidFill>
        <a:latin typeface="Garamond" pitchFamily="18" charset="0"/>
        <a:ea typeface="ヒラギノ角ゴ Pro W3"/>
        <a:cs typeface="ヒラギノ角ゴ Pro W3"/>
      </a:defRPr>
    </a:lvl3pPr>
    <a:lvl4pPr marL="1371600" algn="l" defTabSz="457200" rtl="0" fontAlgn="base">
      <a:spcBef>
        <a:spcPct val="0"/>
      </a:spcBef>
      <a:spcAft>
        <a:spcPct val="0"/>
      </a:spcAft>
      <a:defRPr kern="1200">
        <a:solidFill>
          <a:schemeClr val="tx1"/>
        </a:solidFill>
        <a:latin typeface="Garamond" pitchFamily="18" charset="0"/>
        <a:ea typeface="ヒラギノ角ゴ Pro W3"/>
        <a:cs typeface="ヒラギノ角ゴ Pro W3"/>
      </a:defRPr>
    </a:lvl4pPr>
    <a:lvl5pPr marL="1828800" algn="l" defTabSz="457200" rtl="0" fontAlgn="base">
      <a:spcBef>
        <a:spcPct val="0"/>
      </a:spcBef>
      <a:spcAft>
        <a:spcPct val="0"/>
      </a:spcAft>
      <a:defRPr kern="1200">
        <a:solidFill>
          <a:schemeClr val="tx1"/>
        </a:solidFill>
        <a:latin typeface="Garamond" pitchFamily="18" charset="0"/>
        <a:ea typeface="ヒラギノ角ゴ Pro W3"/>
        <a:cs typeface="ヒラギノ角ゴ Pro W3"/>
      </a:defRPr>
    </a:lvl5pPr>
    <a:lvl6pPr marL="2286000" algn="l" defTabSz="914400" rtl="0" eaLnBrk="1" latinLnBrk="0" hangingPunct="1">
      <a:defRPr kern="1200">
        <a:solidFill>
          <a:schemeClr val="tx1"/>
        </a:solidFill>
        <a:latin typeface="Garamond" pitchFamily="18" charset="0"/>
        <a:ea typeface="ヒラギノ角ゴ Pro W3"/>
        <a:cs typeface="ヒラギノ角ゴ Pro W3"/>
      </a:defRPr>
    </a:lvl6pPr>
    <a:lvl7pPr marL="2743200" algn="l" defTabSz="914400" rtl="0" eaLnBrk="1" latinLnBrk="0" hangingPunct="1">
      <a:defRPr kern="1200">
        <a:solidFill>
          <a:schemeClr val="tx1"/>
        </a:solidFill>
        <a:latin typeface="Garamond" pitchFamily="18" charset="0"/>
        <a:ea typeface="ヒラギノ角ゴ Pro W3"/>
        <a:cs typeface="ヒラギノ角ゴ Pro W3"/>
      </a:defRPr>
    </a:lvl7pPr>
    <a:lvl8pPr marL="3200400" algn="l" defTabSz="914400" rtl="0" eaLnBrk="1" latinLnBrk="0" hangingPunct="1">
      <a:defRPr kern="1200">
        <a:solidFill>
          <a:schemeClr val="tx1"/>
        </a:solidFill>
        <a:latin typeface="Garamond" pitchFamily="18" charset="0"/>
        <a:ea typeface="ヒラギノ角ゴ Pro W3"/>
        <a:cs typeface="ヒラギノ角ゴ Pro W3"/>
      </a:defRPr>
    </a:lvl8pPr>
    <a:lvl9pPr marL="3657600" algn="l" defTabSz="914400" rtl="0" eaLnBrk="1" latinLnBrk="0" hangingPunct="1">
      <a:defRPr kern="1200">
        <a:solidFill>
          <a:schemeClr val="tx1"/>
        </a:solidFill>
        <a:latin typeface="Garamond" pitchFamily="18" charset="0"/>
        <a:ea typeface="ヒラギノ角ゴ Pro W3"/>
        <a:cs typeface="ヒラギノ角ゴ Pro W3"/>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C12B"/>
    <a:srgbClr val="047E58"/>
    <a:srgbClr val="3A7E5A"/>
    <a:srgbClr val="E2DD09"/>
    <a:srgbClr val="5C7F53"/>
    <a:srgbClr val="DDFE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71102" autoAdjust="0"/>
  </p:normalViewPr>
  <p:slideViewPr>
    <p:cSldViewPr snapToGrid="0" snapToObjects="1">
      <p:cViewPr varScale="1">
        <p:scale>
          <a:sx n="74" d="100"/>
          <a:sy n="74" d="100"/>
        </p:scale>
        <p:origin x="126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66" d="100"/>
          <a:sy n="66" d="100"/>
        </p:scale>
        <p:origin x="-27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7BBD83D-ED29-480D-93B6-E59457990C3E}" type="datetimeFigureOut">
              <a:rPr lang="en-US" smtClean="0"/>
              <a:pPr/>
              <a:t>10/17/2014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CF7CCCA-351E-4294-A6F6-90603B71F3ED}" type="slidenum">
              <a:rPr lang="en-US" smtClean="0"/>
              <a:pPr/>
              <a:t>‹#›</a:t>
            </a:fld>
            <a:endParaRPr lang="en-US" dirty="0"/>
          </a:p>
        </p:txBody>
      </p:sp>
    </p:spTree>
    <p:extLst>
      <p:ext uri="{BB962C8B-B14F-4D97-AF65-F5344CB8AC3E}">
        <p14:creationId xmlns:p14="http://schemas.microsoft.com/office/powerpoint/2010/main" val="2984671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vl1pPr>
          </a:lstStyle>
          <a:p>
            <a:pPr>
              <a:defRPr/>
            </a:pPr>
            <a:fld id="{58B25E61-61D9-4F93-B2FC-F2DE553CE870}" type="datetimeFigureOut">
              <a:rPr lang="en-US"/>
              <a:pPr>
                <a:defRPr/>
              </a:pPr>
              <a:t>10/17/2014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21CF3895-43DB-4489-9B73-152336986713}" type="slidenum">
              <a:rPr lang="en-US"/>
              <a:pPr>
                <a:defRPr/>
              </a:pPr>
              <a:t>‹#›</a:t>
            </a:fld>
            <a:endParaRPr lang="en-US" dirty="0"/>
          </a:p>
        </p:txBody>
      </p:sp>
    </p:spTree>
    <p:extLst>
      <p:ext uri="{BB962C8B-B14F-4D97-AF65-F5344CB8AC3E}">
        <p14:creationId xmlns:p14="http://schemas.microsoft.com/office/powerpoint/2010/main" val="4207833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1CF3895-43DB-4489-9B73-152336986713}" type="slidenum">
              <a:rPr lang="en-US" smtClean="0"/>
              <a:pPr>
                <a:defRPr/>
              </a:pPr>
              <a:t>6</a:t>
            </a:fld>
            <a:endParaRPr lang="en-US" dirty="0"/>
          </a:p>
        </p:txBody>
      </p:sp>
    </p:spTree>
    <p:extLst>
      <p:ext uri="{BB962C8B-B14F-4D97-AF65-F5344CB8AC3E}">
        <p14:creationId xmlns:p14="http://schemas.microsoft.com/office/powerpoint/2010/main" val="1095399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1CF3895-43DB-4489-9B73-152336986713}" type="slidenum">
              <a:rPr lang="en-US" smtClean="0"/>
              <a:pPr>
                <a:defRPr/>
              </a:pPr>
              <a:t>8</a:t>
            </a:fld>
            <a:endParaRPr lang="en-US" dirty="0"/>
          </a:p>
        </p:txBody>
      </p:sp>
    </p:spTree>
    <p:extLst>
      <p:ext uri="{BB962C8B-B14F-4D97-AF65-F5344CB8AC3E}">
        <p14:creationId xmlns:p14="http://schemas.microsoft.com/office/powerpoint/2010/main" val="2892870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1CF3895-43DB-4489-9B73-152336986713}" type="slidenum">
              <a:rPr lang="en-US" smtClean="0"/>
              <a:pPr>
                <a:defRPr/>
              </a:pPr>
              <a:t>11</a:t>
            </a:fld>
            <a:endParaRPr lang="en-US" dirty="0"/>
          </a:p>
        </p:txBody>
      </p:sp>
    </p:spTree>
    <p:extLst>
      <p:ext uri="{BB962C8B-B14F-4D97-AF65-F5344CB8AC3E}">
        <p14:creationId xmlns:p14="http://schemas.microsoft.com/office/powerpoint/2010/main" val="5532350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EPnet.org" TargetMode="External"/><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pic>
        <p:nvPicPr>
          <p:cNvPr id="6" name="Picture 5" descr="CAEP_PPT_TitleBkgnd01.jpg"/>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1387283" y="4074273"/>
            <a:ext cx="7086600" cy="2473757"/>
          </a:xfrm>
        </p:spPr>
        <p:txBody>
          <a:bodyPr anchor="t" anchorCtr="0"/>
          <a:lstStyle>
            <a:lvl1pPr>
              <a:lnSpc>
                <a:spcPct val="100000"/>
              </a:lnSpc>
              <a:defRPr b="1">
                <a:solidFill>
                  <a:srgbClr val="047E58"/>
                </a:solidFill>
                <a:latin typeface="Century Gothic"/>
                <a:cs typeface="Century Gothic"/>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5311152"/>
            <a:ext cx="6400800" cy="1463409"/>
          </a:xfrm>
        </p:spPr>
        <p:txBody>
          <a:bodyPr/>
          <a:lstStyle>
            <a:lvl1pPr marL="0" indent="0" algn="l">
              <a:buNone/>
              <a:defRPr sz="2000">
                <a:solidFill>
                  <a:schemeClr val="tx1"/>
                </a:solidFill>
                <a:latin typeface="Century Gothic"/>
                <a:cs typeface="Century Gothic"/>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Rectangle 9"/>
          <p:cNvSpPr/>
          <p:nvPr userDrawn="1"/>
        </p:nvSpPr>
        <p:spPr>
          <a:xfrm>
            <a:off x="0" y="5821999"/>
            <a:ext cx="9144000" cy="1036001"/>
          </a:xfrm>
          <a:prstGeom prst="rect">
            <a:avLst/>
          </a:prstGeom>
          <a:gradFill>
            <a:gsLst>
              <a:gs pos="0">
                <a:srgbClr val="DDC12B">
                  <a:alpha val="40000"/>
                </a:srgbClr>
              </a:gs>
              <a:gs pos="100000">
                <a:schemeClr val="bg1">
                  <a:alpha val="0"/>
                </a:scheme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userDrawn="1"/>
        </p:nvSpPr>
        <p:spPr>
          <a:xfrm>
            <a:off x="1371600" y="6424252"/>
            <a:ext cx="7315201" cy="184666"/>
          </a:xfrm>
          <a:prstGeom prst="rect">
            <a:avLst/>
          </a:prstGeom>
          <a:noFill/>
        </p:spPr>
        <p:txBody>
          <a:bodyPr wrap="square" lIns="0" tIns="0" rIns="0" bIns="0">
            <a:spAutoFit/>
          </a:bodyPr>
          <a:lstStyle/>
          <a:p>
            <a:pPr algn="l" eaLnBrk="0" fontAlgn="auto" hangingPunct="0">
              <a:spcBef>
                <a:spcPts val="0"/>
              </a:spcBef>
              <a:spcAft>
                <a:spcPts val="0"/>
              </a:spcAft>
              <a:defRPr/>
            </a:pPr>
            <a:r>
              <a:rPr lang="en-US" sz="1200" b="0" cap="all" dirty="0">
                <a:solidFill>
                  <a:srgbClr val="3A7E5A"/>
                </a:solidFill>
                <a:latin typeface="Century Gothic"/>
                <a:ea typeface="+mn-ea"/>
                <a:cs typeface="Century Gothic"/>
              </a:rPr>
              <a:t>Connect with </a:t>
            </a:r>
            <a:r>
              <a:rPr lang="en-US" sz="1200" b="0" dirty="0" smtClean="0">
                <a:solidFill>
                  <a:srgbClr val="3A7E5A"/>
                </a:solidFill>
                <a:latin typeface="Century Gothic"/>
                <a:ea typeface="+mn-ea"/>
                <a:cs typeface="Century Gothic"/>
              </a:rPr>
              <a:t>CAEP </a:t>
            </a:r>
            <a:r>
              <a:rPr lang="en-US" sz="1200" b="1" dirty="0" smtClean="0">
                <a:solidFill>
                  <a:srgbClr val="DDC12B"/>
                </a:solidFill>
                <a:latin typeface="Century Gothic"/>
                <a:ea typeface="+mn-ea"/>
                <a:cs typeface="Century Gothic"/>
              </a:rPr>
              <a:t>|</a:t>
            </a:r>
            <a:r>
              <a:rPr lang="en-US" sz="1200" b="0" baseline="0" dirty="0" smtClean="0">
                <a:solidFill>
                  <a:srgbClr val="DDC12B"/>
                </a:solidFill>
                <a:latin typeface="Century Gothic"/>
                <a:ea typeface="+mn-ea"/>
                <a:cs typeface="Century Gothic"/>
              </a:rPr>
              <a:t> </a:t>
            </a:r>
            <a:r>
              <a:rPr lang="en-US" sz="1200" b="0" baseline="0" dirty="0" smtClean="0">
                <a:solidFill>
                  <a:srgbClr val="3A7E5A"/>
                </a:solidFill>
                <a:latin typeface="Century Gothic"/>
                <a:ea typeface="+mn-ea"/>
                <a:cs typeface="Century Gothic"/>
              </a:rPr>
              <a:t> </a:t>
            </a:r>
            <a:r>
              <a:rPr lang="en-US" sz="1200" u="sng" dirty="0" smtClean="0">
                <a:solidFill>
                  <a:srgbClr val="3A7E5A"/>
                </a:solidFill>
                <a:latin typeface="Century Gothic"/>
                <a:ea typeface="+mn-ea"/>
                <a:cs typeface="Century Gothic"/>
                <a:hlinkClick r:id="rId3"/>
              </a:rPr>
              <a:t>www.CAEPnet.org</a:t>
            </a:r>
            <a:r>
              <a:rPr lang="en-US" sz="1200" u="sng" baseline="0" dirty="0" smtClean="0">
                <a:solidFill>
                  <a:srgbClr val="3A7E5A"/>
                </a:solidFill>
                <a:latin typeface="Century Gothic"/>
                <a:ea typeface="+mn-ea"/>
                <a:cs typeface="Century Gothic"/>
              </a:rPr>
              <a:t> </a:t>
            </a:r>
            <a:r>
              <a:rPr lang="en-US" sz="1200" u="sng" baseline="0" dirty="0" smtClean="0">
                <a:solidFill>
                  <a:srgbClr val="DDC12B"/>
                </a:solidFill>
                <a:latin typeface="Century Gothic"/>
                <a:ea typeface="+mn-ea"/>
                <a:cs typeface="Century Gothic"/>
              </a:rPr>
              <a:t>| </a:t>
            </a:r>
            <a:r>
              <a:rPr lang="en-US" sz="1200" dirty="0" smtClean="0">
                <a:solidFill>
                  <a:srgbClr val="3A7E5A"/>
                </a:solidFill>
                <a:latin typeface="Century Gothic"/>
                <a:ea typeface="+mn-ea"/>
                <a:cs typeface="Century Gothic"/>
              </a:rPr>
              <a:t>Twitter</a:t>
            </a:r>
            <a:r>
              <a:rPr lang="en-US" sz="1200" dirty="0">
                <a:solidFill>
                  <a:srgbClr val="3A7E5A"/>
                </a:solidFill>
                <a:latin typeface="Century Gothic"/>
                <a:ea typeface="+mn-ea"/>
                <a:cs typeface="Century Gothic"/>
              </a:rPr>
              <a:t>: @CAEPupdates</a:t>
            </a:r>
          </a:p>
        </p:txBody>
      </p:sp>
      <p:cxnSp>
        <p:nvCxnSpPr>
          <p:cNvPr id="13" name="Straight Connector 12"/>
          <p:cNvCxnSpPr/>
          <p:nvPr userDrawn="1"/>
        </p:nvCxnSpPr>
        <p:spPr>
          <a:xfrm>
            <a:off x="1371600" y="6299166"/>
            <a:ext cx="7772400" cy="1588"/>
          </a:xfrm>
          <a:prstGeom prst="line">
            <a:avLst/>
          </a:prstGeom>
          <a:ln>
            <a:solidFill>
              <a:srgbClr val="DDC12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rot="5400000" flipH="1" flipV="1">
            <a:off x="-163163" y="1175586"/>
            <a:ext cx="2351172" cy="1588"/>
          </a:xfrm>
          <a:prstGeom prst="line">
            <a:avLst/>
          </a:prstGeom>
          <a:ln>
            <a:solidFill>
              <a:srgbClr val="DDC12B"/>
            </a:solidFill>
          </a:ln>
          <a:effectLst/>
        </p:spPr>
        <p:style>
          <a:lnRef idx="2">
            <a:schemeClr val="accent1"/>
          </a:lnRef>
          <a:fillRef idx="0">
            <a:schemeClr val="accent1"/>
          </a:fillRef>
          <a:effectRef idx="1">
            <a:schemeClr val="accent1"/>
          </a:effectRef>
          <a:fontRef idx="minor">
            <a:schemeClr val="tx1"/>
          </a:fontRef>
        </p:style>
      </p:cxnSp>
      <p:pic>
        <p:nvPicPr>
          <p:cNvPr id="7" name="Picture 6" descr="CAEP_LogoFnl2C.png"/>
          <p:cNvPicPr>
            <a:picLocks noChangeAspect="1"/>
          </p:cNvPicPr>
          <p:nvPr userDrawn="1"/>
        </p:nvPicPr>
        <p:blipFill>
          <a:blip r:embed="rId4"/>
          <a:stretch>
            <a:fillRect/>
          </a:stretch>
        </p:blipFill>
        <p:spPr>
          <a:xfrm>
            <a:off x="1387283" y="1429301"/>
            <a:ext cx="5732490" cy="946499"/>
          </a:xfrm>
          <a:prstGeom prst="rect">
            <a:avLst/>
          </a:prstGeom>
        </p:spPr>
      </p:pic>
      <p:sp>
        <p:nvSpPr>
          <p:cNvPr id="14" name="Rectangle 13"/>
          <p:cNvSpPr/>
          <p:nvPr userDrawn="1"/>
        </p:nvSpPr>
        <p:spPr>
          <a:xfrm rot="10800000">
            <a:off x="0" y="792"/>
            <a:ext cx="9144000" cy="1298714"/>
          </a:xfrm>
          <a:prstGeom prst="rect">
            <a:avLst/>
          </a:prstGeom>
          <a:gradFill>
            <a:gsLst>
              <a:gs pos="0">
                <a:schemeClr val="bg1">
                  <a:alpha val="70000"/>
                </a:schemeClr>
              </a:gs>
              <a:gs pos="100000">
                <a:schemeClr val="bg1">
                  <a:alpha val="0"/>
                </a:scheme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458748"/>
            <a:ext cx="5486400" cy="7134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78937"/>
            <a:ext cx="2057400" cy="5747226"/>
          </a:xfrm>
        </p:spPr>
        <p:txBody>
          <a:bodyPr vert="eaVert"/>
          <a:lstStyle>
            <a:lvl1pPr>
              <a:lnSpc>
                <a:spcPct val="100000"/>
              </a:lnSpc>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78937"/>
            <a:ext cx="6019800" cy="574722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633965"/>
            <a:ext cx="7772400" cy="1362075"/>
          </a:xfrm>
        </p:spPr>
        <p:txBody>
          <a:bodyPr anchor="t"/>
          <a:lstStyle>
            <a:lvl1pPr algn="l">
              <a:lnSpc>
                <a:spcPct val="100000"/>
              </a:lnSpc>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a:lvl1pPr>
          </a:lstStyle>
          <a:p>
            <a:r>
              <a:rPr lang="en-US" smtClean="0"/>
              <a:t>Click to edit Master title style</a:t>
            </a:r>
            <a:endParaRPr lang="en-US"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Rounded Rectangular Callout 1"/>
          <p:cNvSpPr/>
          <p:nvPr userDrawn="1"/>
        </p:nvSpPr>
        <p:spPr>
          <a:xfrm>
            <a:off x="6653213" y="2932113"/>
            <a:ext cx="1828800" cy="1773237"/>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3" name="Rounded Rectangular Callout 2"/>
          <p:cNvSpPr/>
          <p:nvPr userDrawn="1"/>
        </p:nvSpPr>
        <p:spPr>
          <a:xfrm>
            <a:off x="5478463" y="4383088"/>
            <a:ext cx="1828800" cy="1147762"/>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4" name="Rounded Rectangular Callout 3"/>
          <p:cNvSpPr/>
          <p:nvPr userDrawn="1"/>
        </p:nvSpPr>
        <p:spPr>
          <a:xfrm>
            <a:off x="6021388" y="1871663"/>
            <a:ext cx="1828800" cy="1146175"/>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5" name="Rounded Rectangular Callout 4"/>
          <p:cNvSpPr/>
          <p:nvPr userDrawn="1"/>
        </p:nvSpPr>
        <p:spPr>
          <a:xfrm>
            <a:off x="814388" y="3275013"/>
            <a:ext cx="1828800" cy="1147762"/>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6" name="Rounded Rectangular Callout 5"/>
          <p:cNvSpPr/>
          <p:nvPr userDrawn="1"/>
        </p:nvSpPr>
        <p:spPr>
          <a:xfrm>
            <a:off x="2028825" y="3017838"/>
            <a:ext cx="3740150" cy="2165350"/>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7" name="Rounded Rectangular Callout 6"/>
          <p:cNvSpPr/>
          <p:nvPr userDrawn="1"/>
        </p:nvSpPr>
        <p:spPr>
          <a:xfrm>
            <a:off x="200025" y="2222500"/>
            <a:ext cx="1828800" cy="1146175"/>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8" name="Rounded Rectangular Callout 7"/>
          <p:cNvSpPr/>
          <p:nvPr userDrawn="1"/>
        </p:nvSpPr>
        <p:spPr>
          <a:xfrm>
            <a:off x="2943225" y="852488"/>
            <a:ext cx="3449638" cy="2165350"/>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9" name="Rounded Rectangular Callout 8"/>
          <p:cNvSpPr/>
          <p:nvPr userDrawn="1"/>
        </p:nvSpPr>
        <p:spPr>
          <a:xfrm>
            <a:off x="1114425" y="1152525"/>
            <a:ext cx="1828800" cy="1147763"/>
          </a:xfrm>
          <a:prstGeom prst="wedgeRoundRect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10" name="Rectangular Callout 9"/>
          <p:cNvSpPr/>
          <p:nvPr userDrawn="1"/>
        </p:nvSpPr>
        <p:spPr>
          <a:xfrm>
            <a:off x="1728788" y="1336675"/>
            <a:ext cx="3124200" cy="2168525"/>
          </a:xfrm>
          <a:prstGeom prst="wedgeRectCallout">
            <a:avLst>
              <a:gd name="adj1" fmla="val -50148"/>
              <a:gd name="adj2" fmla="val 79741"/>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endParaRPr lang="en-US" dirty="0"/>
          </a:p>
        </p:txBody>
      </p:sp>
      <p:sp>
        <p:nvSpPr>
          <p:cNvPr id="11" name="Rectangular Callout 10"/>
          <p:cNvSpPr/>
          <p:nvPr userDrawn="1"/>
        </p:nvSpPr>
        <p:spPr>
          <a:xfrm flipH="1" flipV="1">
            <a:off x="4267200" y="2795588"/>
            <a:ext cx="2914650" cy="2211387"/>
          </a:xfrm>
          <a:prstGeom prst="wedgeRectCallout">
            <a:avLst>
              <a:gd name="adj1" fmla="val -50148"/>
              <a:gd name="adj2" fmla="val 79741"/>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endParaRPr lang="en-US" dirty="0"/>
          </a:p>
        </p:txBody>
      </p:sp>
      <p:sp>
        <p:nvSpPr>
          <p:cNvPr id="12" name="TextBox 11"/>
          <p:cNvSpPr txBox="1"/>
          <p:nvPr userDrawn="1"/>
        </p:nvSpPr>
        <p:spPr>
          <a:xfrm>
            <a:off x="2160588" y="1336675"/>
            <a:ext cx="2559050" cy="1938338"/>
          </a:xfrm>
          <a:prstGeom prst="rect">
            <a:avLst/>
          </a:prstGeom>
          <a:noFill/>
        </p:spPr>
        <p:txBody>
          <a:bodyPr>
            <a:spAutoFit/>
          </a:bodyPr>
          <a:lstStyle/>
          <a:p>
            <a:pPr algn="ctr">
              <a:defRPr/>
            </a:pPr>
            <a:r>
              <a:rPr lang="en-US" sz="12000" b="1" dirty="0">
                <a:solidFill>
                  <a:schemeClr val="accent1">
                    <a:lumMod val="75000"/>
                  </a:schemeClr>
                </a:solidFill>
                <a:latin typeface="Georgia" pitchFamily="18" charset="0"/>
                <a:cs typeface="Adobe Arabic" pitchFamily="18" charset="-78"/>
              </a:rPr>
              <a:t>Q</a:t>
            </a:r>
          </a:p>
        </p:txBody>
      </p:sp>
      <p:sp>
        <p:nvSpPr>
          <p:cNvPr id="13" name="TextBox 12"/>
          <p:cNvSpPr txBox="1"/>
          <p:nvPr userDrawn="1"/>
        </p:nvSpPr>
        <p:spPr>
          <a:xfrm>
            <a:off x="3960813" y="2382838"/>
            <a:ext cx="1128712" cy="1570037"/>
          </a:xfrm>
          <a:prstGeom prst="rect">
            <a:avLst/>
          </a:prstGeom>
          <a:noFill/>
        </p:spPr>
        <p:txBody>
          <a:bodyPr>
            <a:spAutoFit/>
          </a:bodyPr>
          <a:lstStyle/>
          <a:p>
            <a:pPr algn="ctr">
              <a:defRPr/>
            </a:pPr>
            <a:r>
              <a:rPr lang="en-US" sz="9600" b="1" dirty="0">
                <a:solidFill>
                  <a:schemeClr val="accent1">
                    <a:lumMod val="75000"/>
                  </a:schemeClr>
                </a:solidFill>
                <a:latin typeface="Georgia" pitchFamily="18" charset="0"/>
                <a:cs typeface="Adobe Arabic" pitchFamily="18" charset="-78"/>
              </a:rPr>
              <a:t>&amp;</a:t>
            </a:r>
          </a:p>
        </p:txBody>
      </p:sp>
      <p:sp>
        <p:nvSpPr>
          <p:cNvPr id="14" name="TextBox 13"/>
          <p:cNvSpPr txBox="1"/>
          <p:nvPr userDrawn="1"/>
        </p:nvSpPr>
        <p:spPr>
          <a:xfrm>
            <a:off x="4251325" y="3017838"/>
            <a:ext cx="2141538" cy="1939925"/>
          </a:xfrm>
          <a:prstGeom prst="rect">
            <a:avLst/>
          </a:prstGeom>
          <a:noFill/>
        </p:spPr>
        <p:txBody>
          <a:bodyPr>
            <a:spAutoFit/>
          </a:bodyPr>
          <a:lstStyle/>
          <a:p>
            <a:pPr algn="ctr">
              <a:defRPr/>
            </a:pPr>
            <a:r>
              <a:rPr lang="en-US" sz="12000" b="1" dirty="0">
                <a:solidFill>
                  <a:schemeClr val="accent1">
                    <a:lumMod val="75000"/>
                  </a:schemeClr>
                </a:solidFill>
                <a:latin typeface="Georgia" pitchFamily="18" charset="0"/>
                <a:cs typeface="Adobe Arabic" pitchFamily="18" charset="-78"/>
              </a:rPr>
              <a:t>A</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8696"/>
            <a:ext cx="3008313" cy="1066404"/>
          </a:xfrm>
        </p:spPr>
        <p:txBody>
          <a:bodyPr anchor="b"/>
          <a:lstStyle>
            <a:lvl1pPr algn="l">
              <a:lnSpc>
                <a:spcPct val="100000"/>
              </a:lnSpc>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368696"/>
            <a:ext cx="5111750" cy="57574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546475"/>
            <a:ext cx="3008313" cy="45796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CAEPnet.org"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CAEP_PPT_Bkgnd01.jpg"/>
          <p:cNvPicPr>
            <a:picLocks noChangeAspect="1"/>
          </p:cNvPicPr>
          <p:nvPr userDrawn="1"/>
        </p:nvPicPr>
        <p:blipFill>
          <a:blip r:embed="rId14"/>
          <a:stretch>
            <a:fillRect/>
          </a:stretch>
        </p:blipFill>
        <p:spPr>
          <a:xfrm>
            <a:off x="0" y="0"/>
            <a:ext cx="9144000" cy="6858000"/>
          </a:xfrm>
          <a:prstGeom prst="rect">
            <a:avLst/>
          </a:prstGeom>
        </p:spPr>
      </p:pic>
      <p:sp>
        <p:nvSpPr>
          <p:cNvPr id="35" name="Rectangle 34"/>
          <p:cNvSpPr/>
          <p:nvPr userDrawn="1"/>
        </p:nvSpPr>
        <p:spPr>
          <a:xfrm>
            <a:off x="0" y="1591"/>
            <a:ext cx="9144000" cy="1417320"/>
          </a:xfrm>
          <a:prstGeom prst="rect">
            <a:avLst/>
          </a:prstGeom>
          <a:solidFill>
            <a:srgbClr val="047E58"/>
          </a:solidFill>
          <a:ln>
            <a:noFill/>
          </a:ln>
          <a:effectLst>
            <a:outerShdw blurRad="40005" dist="22987" dir="5400000" algn="tl" rotWithShape="0">
              <a:schemeClr val="tx1">
                <a:alpha val="30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Rectangle 28"/>
          <p:cNvSpPr/>
          <p:nvPr userDrawn="1"/>
        </p:nvSpPr>
        <p:spPr>
          <a:xfrm>
            <a:off x="0" y="6140450"/>
            <a:ext cx="9144000" cy="717550"/>
          </a:xfrm>
          <a:prstGeom prst="rect">
            <a:avLst/>
          </a:prstGeom>
          <a:gradFill>
            <a:gsLst>
              <a:gs pos="0">
                <a:srgbClr val="DDC12B">
                  <a:alpha val="40000"/>
                </a:srgbClr>
              </a:gs>
              <a:gs pos="100000">
                <a:schemeClr val="bg1">
                  <a:alpha val="0"/>
                </a:scheme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26" name="Title Placeholder 1"/>
          <p:cNvSpPr>
            <a:spLocks noGrp="1"/>
          </p:cNvSpPr>
          <p:nvPr>
            <p:ph type="title"/>
          </p:nvPr>
        </p:nvSpPr>
        <p:spPr bwMode="auto">
          <a:xfrm>
            <a:off x="596255" y="249238"/>
            <a:ext cx="8090546" cy="125412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596255" y="1685925"/>
            <a:ext cx="8090546" cy="44545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 name="TextBox 8"/>
          <p:cNvSpPr txBox="1"/>
          <p:nvPr/>
        </p:nvSpPr>
        <p:spPr>
          <a:xfrm>
            <a:off x="2912937" y="6424252"/>
            <a:ext cx="5773864" cy="184666"/>
          </a:xfrm>
          <a:prstGeom prst="rect">
            <a:avLst/>
          </a:prstGeom>
          <a:noFill/>
        </p:spPr>
        <p:txBody>
          <a:bodyPr wrap="square" lIns="0" tIns="0" rIns="0" bIns="0">
            <a:spAutoFit/>
          </a:bodyPr>
          <a:lstStyle/>
          <a:p>
            <a:pPr algn="r" eaLnBrk="0" fontAlgn="auto" hangingPunct="0">
              <a:spcBef>
                <a:spcPts val="0"/>
              </a:spcBef>
              <a:spcAft>
                <a:spcPts val="0"/>
              </a:spcAft>
              <a:defRPr/>
            </a:pPr>
            <a:r>
              <a:rPr lang="en-US" sz="1200" b="0" cap="all" dirty="0">
                <a:solidFill>
                  <a:srgbClr val="3A7E5A"/>
                </a:solidFill>
                <a:latin typeface="Century Gothic"/>
                <a:ea typeface="+mn-ea"/>
                <a:cs typeface="Century Gothic"/>
              </a:rPr>
              <a:t>Connect with </a:t>
            </a:r>
            <a:r>
              <a:rPr lang="en-US" sz="1200" b="0" dirty="0" smtClean="0">
                <a:solidFill>
                  <a:srgbClr val="3A7E5A"/>
                </a:solidFill>
                <a:latin typeface="Century Gothic"/>
                <a:ea typeface="+mn-ea"/>
                <a:cs typeface="Century Gothic"/>
              </a:rPr>
              <a:t>CAEP </a:t>
            </a:r>
            <a:r>
              <a:rPr lang="en-US" sz="1200" b="1" dirty="0" smtClean="0">
                <a:solidFill>
                  <a:srgbClr val="DDC12B"/>
                </a:solidFill>
                <a:latin typeface="Century Gothic"/>
                <a:ea typeface="+mn-ea"/>
                <a:cs typeface="Century Gothic"/>
              </a:rPr>
              <a:t>|</a:t>
            </a:r>
            <a:r>
              <a:rPr lang="en-US" sz="1200" b="0" baseline="0" dirty="0" smtClean="0">
                <a:solidFill>
                  <a:srgbClr val="DDC12B"/>
                </a:solidFill>
                <a:latin typeface="Century Gothic"/>
                <a:ea typeface="+mn-ea"/>
                <a:cs typeface="Century Gothic"/>
              </a:rPr>
              <a:t> </a:t>
            </a:r>
            <a:r>
              <a:rPr lang="en-US" sz="1200" b="0" baseline="0" dirty="0" smtClean="0">
                <a:solidFill>
                  <a:srgbClr val="3A7E5A"/>
                </a:solidFill>
                <a:latin typeface="Century Gothic"/>
                <a:ea typeface="+mn-ea"/>
                <a:cs typeface="Century Gothic"/>
              </a:rPr>
              <a:t> </a:t>
            </a:r>
            <a:r>
              <a:rPr lang="en-US" sz="1200" u="sng" dirty="0" smtClean="0">
                <a:solidFill>
                  <a:srgbClr val="3A7E5A"/>
                </a:solidFill>
                <a:latin typeface="Century Gothic"/>
                <a:ea typeface="+mn-ea"/>
                <a:cs typeface="Century Gothic"/>
                <a:hlinkClick r:id="rId15"/>
              </a:rPr>
              <a:t>www.CAEPnet.org</a:t>
            </a:r>
            <a:r>
              <a:rPr lang="en-US" sz="1200" u="sng" baseline="0" dirty="0" smtClean="0">
                <a:solidFill>
                  <a:srgbClr val="3A7E5A"/>
                </a:solidFill>
                <a:latin typeface="Century Gothic"/>
                <a:ea typeface="+mn-ea"/>
                <a:cs typeface="Century Gothic"/>
              </a:rPr>
              <a:t> </a:t>
            </a:r>
            <a:r>
              <a:rPr lang="en-US" sz="1200" u="sng" baseline="0" dirty="0" smtClean="0">
                <a:solidFill>
                  <a:srgbClr val="DDC12B"/>
                </a:solidFill>
                <a:latin typeface="Century Gothic"/>
                <a:ea typeface="+mn-ea"/>
                <a:cs typeface="Century Gothic"/>
              </a:rPr>
              <a:t>| </a:t>
            </a:r>
            <a:r>
              <a:rPr lang="en-US" sz="1200" dirty="0" smtClean="0">
                <a:solidFill>
                  <a:srgbClr val="3A7E5A"/>
                </a:solidFill>
                <a:latin typeface="Century Gothic"/>
                <a:ea typeface="+mn-ea"/>
                <a:cs typeface="Century Gothic"/>
              </a:rPr>
              <a:t>Twitter</a:t>
            </a:r>
            <a:r>
              <a:rPr lang="en-US" sz="1200" dirty="0">
                <a:solidFill>
                  <a:srgbClr val="3A7E5A"/>
                </a:solidFill>
                <a:latin typeface="Century Gothic"/>
                <a:ea typeface="+mn-ea"/>
                <a:cs typeface="Century Gothic"/>
              </a:rPr>
              <a:t>: @CAEPupdates</a:t>
            </a:r>
          </a:p>
        </p:txBody>
      </p:sp>
      <p:sp>
        <p:nvSpPr>
          <p:cNvPr id="1031" name="AutoShape 16"/>
          <p:cNvSpPr>
            <a:spLocks noChangeAspect="1" noChangeArrowheads="1"/>
          </p:cNvSpPr>
          <p:nvPr/>
        </p:nvSpPr>
        <p:spPr bwMode="auto">
          <a:xfrm>
            <a:off x="5851525" y="5859463"/>
            <a:ext cx="2806700" cy="781050"/>
          </a:xfrm>
          <a:prstGeom prst="rect">
            <a:avLst/>
          </a:prstGeom>
          <a:noFill/>
          <a:ln>
            <a:noFill/>
          </a:ln>
          <a:extLst>
            <a:ext uri="{909E8E84-426E-40dd-AFC4-6F175D3DCCD1}"/>
            <a:ext uri="{91240B29-F687-4f45-9708-019B960494DF}"/>
          </a:extLst>
        </p:spPr>
        <p:txBody>
          <a:bodyPr/>
          <a:lstStyle/>
          <a:p>
            <a:pPr eaLnBrk="0" hangingPunct="0">
              <a:defRPr/>
            </a:pPr>
            <a:endParaRPr lang="en-US" dirty="0">
              <a:latin typeface="Garamond" charset="0"/>
              <a:ea typeface="ヒラギノ角ゴ Pro W3" charset="0"/>
              <a:cs typeface="ヒラギノ角ゴ Pro W3" charset="0"/>
            </a:endParaRPr>
          </a:p>
        </p:txBody>
      </p:sp>
      <p:sp>
        <p:nvSpPr>
          <p:cNvPr id="1032" name="AutoShape 17"/>
          <p:cNvSpPr>
            <a:spLocks noChangeAspect="1" noChangeArrowheads="1"/>
          </p:cNvSpPr>
          <p:nvPr/>
        </p:nvSpPr>
        <p:spPr bwMode="auto">
          <a:xfrm>
            <a:off x="457200" y="249238"/>
            <a:ext cx="2211388" cy="781050"/>
          </a:xfrm>
          <a:prstGeom prst="rect">
            <a:avLst/>
          </a:prstGeom>
          <a:noFill/>
          <a:ln>
            <a:noFill/>
          </a:ln>
          <a:extLst>
            <a:ext uri="{909E8E84-426E-40dd-AFC4-6F175D3DCCD1}"/>
            <a:ext uri="{91240B29-F687-4f45-9708-019B960494DF}"/>
          </a:extLst>
        </p:spPr>
        <p:txBody>
          <a:bodyPr/>
          <a:lstStyle/>
          <a:p>
            <a:pPr eaLnBrk="0" hangingPunct="0">
              <a:defRPr/>
            </a:pPr>
            <a:endParaRPr lang="en-US" dirty="0">
              <a:latin typeface="Garamond" charset="0"/>
              <a:ea typeface="ヒラギノ角ゴ Pro W3" charset="0"/>
              <a:cs typeface="ヒラギノ角ゴ Pro W3" charset="0"/>
            </a:endParaRPr>
          </a:p>
        </p:txBody>
      </p:sp>
      <p:pic>
        <p:nvPicPr>
          <p:cNvPr id="2" name="Picture 2" descr="CAEP logotype stacked_RGB.png"/>
          <p:cNvPicPr>
            <a:picLocks noChangeAspect="1"/>
          </p:cNvPicPr>
          <p:nvPr/>
        </p:nvPicPr>
        <p:blipFill>
          <a:blip r:embed="rId16"/>
          <a:stretch>
            <a:fillRect/>
          </a:stretch>
        </p:blipFill>
        <p:spPr bwMode="auto">
          <a:xfrm>
            <a:off x="596255" y="6297578"/>
            <a:ext cx="1783258" cy="297210"/>
          </a:xfrm>
          <a:prstGeom prst="rect">
            <a:avLst/>
          </a:prstGeom>
          <a:noFill/>
          <a:ln w="9525">
            <a:noFill/>
            <a:miter lim="800000"/>
            <a:headEnd/>
            <a:tailEnd/>
          </a:ln>
        </p:spPr>
      </p:pic>
      <p:cxnSp>
        <p:nvCxnSpPr>
          <p:cNvPr id="27" name="Straight Connector 26"/>
          <p:cNvCxnSpPr/>
          <p:nvPr userDrawn="1"/>
        </p:nvCxnSpPr>
        <p:spPr>
          <a:xfrm rot="16200000" flipV="1">
            <a:off x="-381813" y="708661"/>
            <a:ext cx="1417320" cy="1"/>
          </a:xfrm>
          <a:prstGeom prst="line">
            <a:avLst/>
          </a:prstGeom>
          <a:ln>
            <a:solidFill>
              <a:srgbClr val="DDC12B"/>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userDrawn="1"/>
        </p:nvCxnSpPr>
        <p:spPr>
          <a:xfrm>
            <a:off x="3624690" y="6297578"/>
            <a:ext cx="5519310" cy="1588"/>
          </a:xfrm>
          <a:prstGeom prst="line">
            <a:avLst/>
          </a:prstGeom>
          <a:ln>
            <a:solidFill>
              <a:srgbClr val="DDC12B"/>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713" r:id="rId1"/>
    <p:sldLayoutId id="2147484708" r:id="rId2"/>
    <p:sldLayoutId id="2147484709" r:id="rId3"/>
    <p:sldLayoutId id="2147484710" r:id="rId4"/>
    <p:sldLayoutId id="2147484711" r:id="rId5"/>
    <p:sldLayoutId id="2147484714" r:id="rId6"/>
    <p:sldLayoutId id="2147484715" r:id="rId7"/>
    <p:sldLayoutId id="2147484716" r:id="rId8"/>
    <p:sldLayoutId id="2147484712" r:id="rId9"/>
    <p:sldLayoutId id="2147484717" r:id="rId10"/>
    <p:sldLayoutId id="2147484718" r:id="rId11"/>
    <p:sldLayoutId id="2147484719" r:id="rId12"/>
  </p:sldLayoutIdLst>
  <p:transition spd="med"/>
  <p:timing>
    <p:tnLst>
      <p:par>
        <p:cTn id="1" dur="indefinite" restart="never" nodeType="tmRoot"/>
      </p:par>
    </p:tnLst>
  </p:timing>
  <p:hf sldNum="0" hdr="0" ftr="0" dt="0"/>
  <p:txStyles>
    <p:titleStyle>
      <a:lvl1pPr algn="l" defTabSz="457200" rtl="0" eaLnBrk="0" fontAlgn="base" hangingPunct="0">
        <a:spcBef>
          <a:spcPct val="0"/>
        </a:spcBef>
        <a:spcAft>
          <a:spcPct val="0"/>
        </a:spcAft>
        <a:defRPr sz="3200" b="0" kern="1200">
          <a:solidFill>
            <a:schemeClr val="bg1"/>
          </a:solidFill>
          <a:latin typeface="Century Gothic"/>
          <a:ea typeface="MS PGothic" pitchFamily="34" charset="-128"/>
          <a:cs typeface="Century Gothic"/>
        </a:defRPr>
      </a:lvl1pPr>
      <a:lvl2pPr algn="ctr" defTabSz="457200" rtl="0" eaLnBrk="0" fontAlgn="base" hangingPunct="0">
        <a:spcBef>
          <a:spcPct val="0"/>
        </a:spcBef>
        <a:spcAft>
          <a:spcPct val="0"/>
        </a:spcAft>
        <a:defRPr sz="3600" b="1">
          <a:solidFill>
            <a:schemeClr val="tx1"/>
          </a:solidFill>
          <a:latin typeface="Tahoma" charset="0"/>
          <a:ea typeface="MS PGothic" pitchFamily="34" charset="-128"/>
          <a:cs typeface="Tahoma" pitchFamily="34" charset="0"/>
        </a:defRPr>
      </a:lvl2pPr>
      <a:lvl3pPr algn="ctr" defTabSz="457200" rtl="0" eaLnBrk="0" fontAlgn="base" hangingPunct="0">
        <a:spcBef>
          <a:spcPct val="0"/>
        </a:spcBef>
        <a:spcAft>
          <a:spcPct val="0"/>
        </a:spcAft>
        <a:defRPr sz="3600" b="1">
          <a:solidFill>
            <a:schemeClr val="tx1"/>
          </a:solidFill>
          <a:latin typeface="Tahoma" charset="0"/>
          <a:ea typeface="MS PGothic" pitchFamily="34" charset="-128"/>
          <a:cs typeface="Tahoma" pitchFamily="34" charset="0"/>
        </a:defRPr>
      </a:lvl3pPr>
      <a:lvl4pPr algn="ctr" defTabSz="457200" rtl="0" eaLnBrk="0" fontAlgn="base" hangingPunct="0">
        <a:spcBef>
          <a:spcPct val="0"/>
        </a:spcBef>
        <a:spcAft>
          <a:spcPct val="0"/>
        </a:spcAft>
        <a:defRPr sz="3600" b="1">
          <a:solidFill>
            <a:schemeClr val="tx1"/>
          </a:solidFill>
          <a:latin typeface="Tahoma" charset="0"/>
          <a:ea typeface="MS PGothic" pitchFamily="34" charset="-128"/>
          <a:cs typeface="Tahoma" pitchFamily="34" charset="0"/>
        </a:defRPr>
      </a:lvl4pPr>
      <a:lvl5pPr algn="ctr" defTabSz="457200" rtl="0" eaLnBrk="0" fontAlgn="base" hangingPunct="0">
        <a:spcBef>
          <a:spcPct val="0"/>
        </a:spcBef>
        <a:spcAft>
          <a:spcPct val="0"/>
        </a:spcAft>
        <a:defRPr sz="3600" b="1">
          <a:solidFill>
            <a:schemeClr val="tx1"/>
          </a:solidFill>
          <a:latin typeface="Tahoma" charset="0"/>
          <a:ea typeface="MS PGothic" pitchFamily="34" charset="-128"/>
          <a:cs typeface="Tahoma" pitchFamily="34" charset="0"/>
        </a:defRPr>
      </a:lvl5pPr>
      <a:lvl6pPr marL="457200" algn="ctr" defTabSz="457200" rtl="0" eaLnBrk="1" fontAlgn="base" hangingPunct="1">
        <a:spcBef>
          <a:spcPct val="0"/>
        </a:spcBef>
        <a:spcAft>
          <a:spcPct val="0"/>
        </a:spcAft>
        <a:defRPr sz="3600" b="1">
          <a:solidFill>
            <a:schemeClr val="tx1"/>
          </a:solidFill>
          <a:latin typeface="Tahoma" charset="0"/>
          <a:ea typeface="ＭＳ Ｐゴシック" charset="0"/>
        </a:defRPr>
      </a:lvl6pPr>
      <a:lvl7pPr marL="914400" algn="ctr" defTabSz="457200" rtl="0" eaLnBrk="1" fontAlgn="base" hangingPunct="1">
        <a:spcBef>
          <a:spcPct val="0"/>
        </a:spcBef>
        <a:spcAft>
          <a:spcPct val="0"/>
        </a:spcAft>
        <a:defRPr sz="3600" b="1">
          <a:solidFill>
            <a:schemeClr val="tx1"/>
          </a:solidFill>
          <a:latin typeface="Tahoma" charset="0"/>
          <a:ea typeface="ＭＳ Ｐゴシック" charset="0"/>
        </a:defRPr>
      </a:lvl7pPr>
      <a:lvl8pPr marL="1371600" algn="ctr" defTabSz="457200" rtl="0" eaLnBrk="1" fontAlgn="base" hangingPunct="1">
        <a:spcBef>
          <a:spcPct val="0"/>
        </a:spcBef>
        <a:spcAft>
          <a:spcPct val="0"/>
        </a:spcAft>
        <a:defRPr sz="3600" b="1">
          <a:solidFill>
            <a:schemeClr val="tx1"/>
          </a:solidFill>
          <a:latin typeface="Tahoma" charset="0"/>
          <a:ea typeface="ＭＳ Ｐゴシック" charset="0"/>
        </a:defRPr>
      </a:lvl8pPr>
      <a:lvl9pPr marL="1828800" algn="ctr" defTabSz="457200" rtl="0" eaLnBrk="1" fontAlgn="base" hangingPunct="1">
        <a:spcBef>
          <a:spcPct val="0"/>
        </a:spcBef>
        <a:spcAft>
          <a:spcPct val="0"/>
        </a:spcAft>
        <a:defRPr sz="3600" b="1">
          <a:solidFill>
            <a:schemeClr val="tx1"/>
          </a:solidFill>
          <a:latin typeface="Tahoma" charset="0"/>
          <a:ea typeface="ＭＳ Ｐゴシック" charset="0"/>
        </a:defRPr>
      </a:lvl9pPr>
    </p:titleStyle>
    <p:bodyStyle>
      <a:lvl1pPr marL="174625" indent="-174625" algn="l" defTabSz="457200" rtl="0" eaLnBrk="0" fontAlgn="base" hangingPunct="0">
        <a:spcBef>
          <a:spcPct val="20000"/>
        </a:spcBef>
        <a:spcAft>
          <a:spcPct val="0"/>
        </a:spcAft>
        <a:buClr>
          <a:srgbClr val="DDC12B"/>
        </a:buClr>
        <a:buFont typeface="Arial" pitchFamily="34" charset="0"/>
        <a:buChar char="•"/>
        <a:defRPr sz="2400" kern="1200">
          <a:solidFill>
            <a:schemeClr val="tx1"/>
          </a:solidFill>
          <a:latin typeface="Century Gothic"/>
          <a:ea typeface="MS PGothic" pitchFamily="34" charset="-128"/>
          <a:cs typeface="Century Gothic"/>
        </a:defRPr>
      </a:lvl1pPr>
      <a:lvl2pPr marL="452438" indent="-284163" algn="l" defTabSz="457200" rtl="0" eaLnBrk="0" fontAlgn="base" hangingPunct="0">
        <a:spcBef>
          <a:spcPct val="20000"/>
        </a:spcBef>
        <a:spcAft>
          <a:spcPct val="0"/>
        </a:spcAft>
        <a:buClr>
          <a:srgbClr val="047E58"/>
        </a:buClr>
        <a:buFont typeface="Wingdings" charset="2"/>
        <a:buChar char="§"/>
        <a:defRPr sz="2200" kern="1200">
          <a:solidFill>
            <a:schemeClr val="tx1"/>
          </a:solidFill>
          <a:latin typeface="Century Gothic"/>
          <a:ea typeface="MS PGothic" pitchFamily="34" charset="-128"/>
          <a:cs typeface="Century Gothic"/>
        </a:defRPr>
      </a:lvl2pPr>
      <a:lvl3pPr marL="630238" indent="-177800" algn="l" defTabSz="457200" rtl="0" eaLnBrk="0" fontAlgn="base" hangingPunct="0">
        <a:spcBef>
          <a:spcPct val="20000"/>
        </a:spcBef>
        <a:spcAft>
          <a:spcPct val="0"/>
        </a:spcAft>
        <a:buClr>
          <a:srgbClr val="DDC12B"/>
        </a:buClr>
        <a:buFont typeface="Arial" pitchFamily="34" charset="0"/>
        <a:buChar char="•"/>
        <a:defRPr sz="2000" kern="1200">
          <a:solidFill>
            <a:schemeClr val="tx1"/>
          </a:solidFill>
          <a:latin typeface="Century Gothic"/>
          <a:ea typeface="MS PGothic" pitchFamily="34" charset="-128"/>
          <a:cs typeface="Century Gothic"/>
        </a:defRPr>
      </a:lvl3pPr>
      <a:lvl4pPr marL="862013" indent="-231775" algn="l" defTabSz="457200" rtl="0" eaLnBrk="0" fontAlgn="base" hangingPunct="0">
        <a:spcBef>
          <a:spcPct val="20000"/>
        </a:spcBef>
        <a:spcAft>
          <a:spcPct val="0"/>
        </a:spcAft>
        <a:buClr>
          <a:srgbClr val="047E58"/>
        </a:buClr>
        <a:buFont typeface="Arial" pitchFamily="34" charset="0"/>
        <a:buChar char="–"/>
        <a:defRPr sz="1800" kern="1200">
          <a:solidFill>
            <a:schemeClr val="tx1"/>
          </a:solidFill>
          <a:latin typeface="Century Gothic"/>
          <a:ea typeface="MS PGothic" pitchFamily="34" charset="-128"/>
          <a:cs typeface="Century Gothic"/>
        </a:defRPr>
      </a:lvl4pPr>
      <a:lvl5pPr marL="1081088" indent="-219075" algn="l" defTabSz="457200" rtl="0" eaLnBrk="0" fontAlgn="base" hangingPunct="0">
        <a:spcBef>
          <a:spcPct val="20000"/>
        </a:spcBef>
        <a:spcAft>
          <a:spcPct val="0"/>
        </a:spcAft>
        <a:buClr>
          <a:srgbClr val="047E58"/>
        </a:buClr>
        <a:buFont typeface="Arial" pitchFamily="34" charset="0"/>
        <a:buChar char="»"/>
        <a:defRPr sz="1800" kern="1200">
          <a:solidFill>
            <a:schemeClr val="tx1"/>
          </a:solidFill>
          <a:latin typeface="Century Gothic"/>
          <a:ea typeface="MS PGothic" pitchFamily="34" charset="-128"/>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caepnet.org/CAEP%20Commission%20on%20Standards%20and%20Performance%20Reporting/Standards/FINAL_to_board.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7283" y="3453063"/>
            <a:ext cx="7086600" cy="3094967"/>
          </a:xfrm>
        </p:spPr>
        <p:txBody>
          <a:bodyPr/>
          <a:lstStyle/>
          <a:p>
            <a:pPr algn="ctr"/>
            <a:r>
              <a:rPr lang="en-US" dirty="0" smtClean="0"/>
              <a:t/>
            </a:r>
            <a:br>
              <a:rPr lang="en-US" dirty="0" smtClean="0"/>
            </a:br>
            <a:r>
              <a:rPr lang="en-US" dirty="0" smtClean="0"/>
              <a:t>Teachers Know Their Content And Teach Effectively: CAEP Standard 1</a:t>
            </a:r>
            <a:endParaRPr lang="en-US" dirty="0"/>
          </a:p>
        </p:txBody>
      </p:sp>
      <p:sp>
        <p:nvSpPr>
          <p:cNvPr id="3" name="Subtitle 2"/>
          <p:cNvSpPr>
            <a:spLocks noGrp="1"/>
          </p:cNvSpPr>
          <p:nvPr>
            <p:ph type="subTitle" idx="1"/>
          </p:nvPr>
        </p:nvSpPr>
        <p:spPr>
          <a:xfrm>
            <a:off x="1371600" y="5546558"/>
            <a:ext cx="6400800" cy="1228003"/>
          </a:xfrm>
        </p:spPr>
        <p:txBody>
          <a:bodyPr/>
          <a:lstStyle/>
          <a:p>
            <a:r>
              <a:rPr lang="en-US" dirty="0" smtClean="0"/>
              <a:t>Stevie Chepko, CAEP</a:t>
            </a:r>
          </a:p>
          <a:p>
            <a:r>
              <a:rPr lang="en-US" dirty="0" smtClean="0"/>
              <a:t>Sr. VP for Accreditation</a:t>
            </a:r>
            <a:endParaRPr lang="en-US"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1.1 (cont.)</a:t>
            </a:r>
            <a:endParaRPr lang="en-US" dirty="0"/>
          </a:p>
        </p:txBody>
      </p:sp>
      <p:sp>
        <p:nvSpPr>
          <p:cNvPr id="3" name="Content Placeholder 2"/>
          <p:cNvSpPr>
            <a:spLocks noGrp="1"/>
          </p:cNvSpPr>
          <p:nvPr>
            <p:ph idx="1"/>
          </p:nvPr>
        </p:nvSpPr>
        <p:spPr>
          <a:xfrm>
            <a:off x="596255" y="1503363"/>
            <a:ext cx="8090546" cy="4637087"/>
          </a:xfrm>
        </p:spPr>
        <p:txBody>
          <a:bodyPr/>
          <a:lstStyle/>
          <a:p>
            <a:r>
              <a:rPr lang="en-US" b="1" dirty="0" smtClean="0"/>
              <a:t>Types of evidence for the learner and learning</a:t>
            </a:r>
          </a:p>
          <a:p>
            <a:pPr lvl="1"/>
            <a:r>
              <a:rPr lang="en-US" sz="2000" dirty="0" smtClean="0"/>
              <a:t>Clinical Experience Observational Instrument</a:t>
            </a:r>
          </a:p>
          <a:p>
            <a:pPr lvl="1"/>
            <a:r>
              <a:rPr lang="en-US" sz="2000" dirty="0" smtClean="0"/>
              <a:t>Lesson and/or unit plans</a:t>
            </a:r>
          </a:p>
          <a:p>
            <a:pPr lvl="1"/>
            <a:r>
              <a:rPr lang="en-US" sz="2000" dirty="0" smtClean="0"/>
              <a:t>Portfolios – specific portion dedicated to learner and learning</a:t>
            </a:r>
          </a:p>
          <a:p>
            <a:pPr lvl="1"/>
            <a:r>
              <a:rPr lang="en-US" sz="2000" dirty="0" smtClean="0"/>
              <a:t>Teacher Work Sample</a:t>
            </a:r>
          </a:p>
          <a:p>
            <a:pPr lvl="1"/>
            <a:r>
              <a:rPr lang="en-US" sz="2000" dirty="0" smtClean="0"/>
              <a:t>Content Knowledge Licensure Test (sub-scores)</a:t>
            </a:r>
          </a:p>
          <a:p>
            <a:pPr lvl="1"/>
            <a:r>
              <a:rPr lang="en-US" sz="2000" dirty="0" smtClean="0"/>
              <a:t>Pedagogical Content Licensure Test</a:t>
            </a:r>
          </a:p>
          <a:p>
            <a:pPr lvl="1"/>
            <a:r>
              <a:rPr lang="en-US" sz="2000" dirty="0" smtClean="0"/>
              <a:t>GPA </a:t>
            </a:r>
          </a:p>
          <a:p>
            <a:pPr lvl="2"/>
            <a:r>
              <a:rPr lang="en-US" dirty="0" smtClean="0"/>
              <a:t>Courses listed specific to the learner and learning</a:t>
            </a:r>
          </a:p>
          <a:p>
            <a:pPr lvl="2"/>
            <a:r>
              <a:rPr lang="en-US" dirty="0" smtClean="0"/>
              <a:t>Content specific methods courses that have learner development embedded into the coursework</a:t>
            </a:r>
          </a:p>
          <a:p>
            <a:pPr lvl="1">
              <a:buNone/>
            </a:pPr>
            <a:r>
              <a:rPr lang="en-US" sz="1800" u="sng" dirty="0" smtClean="0"/>
              <a:t>(Pending approval by the Accreditation Council and the CAEP Board)</a:t>
            </a:r>
            <a:endParaRPr lang="en-US" sz="1800" dirty="0" smtClean="0"/>
          </a:p>
          <a:p>
            <a:pPr lvl="1"/>
            <a:endParaRPr lang="en-US" dirty="0" smtClean="0"/>
          </a:p>
          <a:p>
            <a:pPr lvl="1"/>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Types of evidence for Content</a:t>
            </a:r>
            <a:endParaRPr lang="en-US"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chart </a:t>
            </a:r>
            <a:endParaRPr lang="en-US" dirty="0"/>
          </a:p>
        </p:txBody>
      </p:sp>
      <p:pic>
        <p:nvPicPr>
          <p:cNvPr id="4" name="Snagit_PPTC4D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3804" y="1594803"/>
            <a:ext cx="8891408" cy="4614324"/>
          </a:xfrm>
        </p:spPr>
      </p:pic>
    </p:spTree>
    <p:extLst>
      <p:ext uri="{BB962C8B-B14F-4D97-AF65-F5344CB8AC3E}">
        <p14:creationId xmlns:p14="http://schemas.microsoft.com/office/powerpoint/2010/main" val="3548353662"/>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1.1</a:t>
            </a:r>
            <a:endParaRPr lang="en-US" dirty="0"/>
          </a:p>
        </p:txBody>
      </p:sp>
      <p:sp>
        <p:nvSpPr>
          <p:cNvPr id="3" name="Content Placeholder 2"/>
          <p:cNvSpPr>
            <a:spLocks noGrp="1"/>
          </p:cNvSpPr>
          <p:nvPr>
            <p:ph idx="1"/>
          </p:nvPr>
        </p:nvSpPr>
        <p:spPr/>
        <p:txBody>
          <a:bodyPr/>
          <a:lstStyle/>
          <a:p>
            <a:r>
              <a:rPr lang="en-US" b="1" dirty="0" smtClean="0"/>
              <a:t>Types of evidence for Content Knowledge</a:t>
            </a:r>
          </a:p>
          <a:p>
            <a:pPr lvl="1"/>
            <a:r>
              <a:rPr lang="en-US" dirty="0" smtClean="0"/>
              <a:t>Content Knowledge Licensure Test</a:t>
            </a:r>
          </a:p>
          <a:p>
            <a:pPr lvl="1"/>
            <a:r>
              <a:rPr lang="en-US" dirty="0" smtClean="0"/>
              <a:t>Clinical Experience Observational Instrument with items specific to the application of content knowledge</a:t>
            </a:r>
          </a:p>
          <a:p>
            <a:pPr lvl="1"/>
            <a:r>
              <a:rPr lang="en-US" dirty="0" smtClean="0"/>
              <a:t>Lesson and/or unit plans</a:t>
            </a:r>
          </a:p>
          <a:p>
            <a:pPr lvl="1"/>
            <a:r>
              <a:rPr lang="en-US" dirty="0" smtClean="0"/>
              <a:t>GPA </a:t>
            </a:r>
          </a:p>
          <a:p>
            <a:pPr lvl="2"/>
            <a:r>
              <a:rPr lang="en-US" dirty="0" smtClean="0"/>
              <a:t>Courses listed specific to content knowledge</a:t>
            </a:r>
          </a:p>
          <a:p>
            <a:pPr lvl="2"/>
            <a:r>
              <a:rPr lang="en-US" dirty="0" smtClean="0"/>
              <a:t>Data chart to include mean GPA for education majors and non-majors in the same course(s)</a:t>
            </a:r>
          </a:p>
          <a:p>
            <a:pPr lvl="2"/>
            <a:r>
              <a:rPr lang="en-US" dirty="0" smtClean="0"/>
              <a:t>Data disaggregated by specialty licensure area </a:t>
            </a:r>
          </a:p>
          <a:p>
            <a:pPr lvl="2"/>
            <a:endParaRPr lang="en-US" dirty="0" smtClean="0"/>
          </a:p>
          <a:p>
            <a:pPr lvl="1">
              <a:buNone/>
            </a:pPr>
            <a:r>
              <a:rPr lang="en-US" sz="1800" u="sng" dirty="0" smtClean="0"/>
              <a:t>Pending approval by the Accreditation Council and the CAEP Board)</a:t>
            </a:r>
            <a:endParaRPr lang="en-US" sz="1800" dirty="0" smtClean="0"/>
          </a:p>
          <a:p>
            <a:pPr lvl="1"/>
            <a:endParaRPr lang="en-US" dirty="0" smtClean="0"/>
          </a:p>
          <a:p>
            <a:pPr lvl="1"/>
            <a:endParaRPr lang="en-US" dirty="0" smtClean="0"/>
          </a:p>
          <a:p>
            <a:pPr lvl="1"/>
            <a:endParaRPr lang="en-US"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Required Course - Sample Submission Chart</a:t>
            </a:r>
            <a:endParaRPr lang="en-US" dirty="0"/>
          </a:p>
        </p:txBody>
      </p:sp>
      <p:pic>
        <p:nvPicPr>
          <p:cNvPr id="4" name="Snagit_PPTC66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1521" y="1572198"/>
            <a:ext cx="7366716" cy="4532387"/>
          </a:xfrm>
        </p:spPr>
      </p:pic>
    </p:spTree>
    <p:extLst>
      <p:ext uri="{BB962C8B-B14F-4D97-AF65-F5344CB8AC3E}">
        <p14:creationId xmlns:p14="http://schemas.microsoft.com/office/powerpoint/2010/main" val="383976023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GPA Content – Sample Data Chart</a:t>
            </a:r>
            <a:endParaRPr lang="en-US" dirty="0"/>
          </a:p>
        </p:txBody>
      </p:sp>
      <p:pic>
        <p:nvPicPr>
          <p:cNvPr id="4" name="Snagit_PPT6B2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6290" y="1635617"/>
            <a:ext cx="8990476" cy="4250028"/>
          </a:xfrm>
        </p:spPr>
      </p:pic>
    </p:spTree>
    <p:extLst>
      <p:ext uri="{BB962C8B-B14F-4D97-AF65-F5344CB8AC3E}">
        <p14:creationId xmlns:p14="http://schemas.microsoft.com/office/powerpoint/2010/main" val="145392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1.1 (cont.)</a:t>
            </a:r>
            <a:endParaRPr lang="en-US" dirty="0"/>
          </a:p>
        </p:txBody>
      </p:sp>
      <p:sp>
        <p:nvSpPr>
          <p:cNvPr id="3" name="Content Placeholder 2"/>
          <p:cNvSpPr>
            <a:spLocks noGrp="1"/>
          </p:cNvSpPr>
          <p:nvPr>
            <p:ph idx="1"/>
          </p:nvPr>
        </p:nvSpPr>
        <p:spPr/>
        <p:txBody>
          <a:bodyPr/>
          <a:lstStyle/>
          <a:p>
            <a:r>
              <a:rPr lang="en-US" b="1" dirty="0" smtClean="0"/>
              <a:t>Types of evidence for Instructional Practice</a:t>
            </a:r>
          </a:p>
          <a:p>
            <a:pPr lvl="1"/>
            <a:r>
              <a:rPr lang="en-US" u="sng" dirty="0" smtClean="0"/>
              <a:t>Assessment</a:t>
            </a:r>
          </a:p>
          <a:p>
            <a:pPr lvl="2"/>
            <a:r>
              <a:rPr lang="en-US" dirty="0" smtClean="0"/>
              <a:t>Teacher Work sample</a:t>
            </a:r>
          </a:p>
          <a:p>
            <a:pPr lvl="2"/>
            <a:r>
              <a:rPr lang="en-US" dirty="0" smtClean="0"/>
              <a:t>Impact of student learning instruments</a:t>
            </a:r>
          </a:p>
          <a:p>
            <a:pPr lvl="2"/>
            <a:r>
              <a:rPr lang="en-US" dirty="0" smtClean="0"/>
              <a:t>Portfolios</a:t>
            </a:r>
          </a:p>
          <a:p>
            <a:pPr lvl="2"/>
            <a:r>
              <a:rPr lang="en-US" dirty="0" smtClean="0"/>
              <a:t>Lesson and/or unit plans</a:t>
            </a:r>
          </a:p>
          <a:p>
            <a:pPr lvl="1"/>
            <a:r>
              <a:rPr lang="en-US" u="sng" dirty="0" smtClean="0"/>
              <a:t>Planning for Instruction</a:t>
            </a:r>
          </a:p>
          <a:p>
            <a:pPr lvl="2"/>
            <a:r>
              <a:rPr lang="en-US" dirty="0" smtClean="0"/>
              <a:t>Lesson and/or unit plans</a:t>
            </a:r>
          </a:p>
          <a:p>
            <a:pPr lvl="2"/>
            <a:r>
              <a:rPr lang="en-US" dirty="0" smtClean="0"/>
              <a:t>Portfolios</a:t>
            </a:r>
          </a:p>
          <a:p>
            <a:pPr lvl="2"/>
            <a:r>
              <a:rPr lang="en-US" dirty="0" smtClean="0"/>
              <a:t>Work Samples</a:t>
            </a:r>
          </a:p>
          <a:p>
            <a:pPr lvl="2"/>
            <a:endParaRPr lang="en-US" dirty="0"/>
          </a:p>
          <a:p>
            <a:pPr marL="0" lvl="1" indent="0">
              <a:buClr>
                <a:srgbClr val="DDC12B"/>
              </a:buClr>
              <a:buNone/>
            </a:pPr>
            <a:r>
              <a:rPr lang="en-US" sz="1800" u="sng" dirty="0" smtClean="0"/>
              <a:t> (Pending </a:t>
            </a:r>
            <a:r>
              <a:rPr lang="en-US" sz="1800" u="sng" dirty="0"/>
              <a:t>approval by the Accreditation Council and the CAEP Board)</a:t>
            </a:r>
            <a:endParaRPr lang="en-US" sz="1800" dirty="0"/>
          </a:p>
          <a:p>
            <a:pPr marL="0" indent="0">
              <a:buNone/>
            </a:pPr>
            <a:endParaRPr lang="en-US" dirty="0" smtClean="0"/>
          </a:p>
          <a:p>
            <a:pPr lvl="2"/>
            <a:endParaRPr lang="en-US" dirty="0" smtClean="0"/>
          </a:p>
          <a:p>
            <a:pPr lvl="2"/>
            <a:endParaRPr lang="en-US" dirty="0" smtClean="0"/>
          </a:p>
          <a:p>
            <a:pPr lvl="1"/>
            <a:endParaRPr lang="en-US" dirty="0" smtClean="0"/>
          </a:p>
          <a:p>
            <a:pPr lvl="1"/>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1.1 (cont.)</a:t>
            </a:r>
            <a:endParaRPr lang="en-US" dirty="0"/>
          </a:p>
        </p:txBody>
      </p:sp>
      <p:sp>
        <p:nvSpPr>
          <p:cNvPr id="3" name="Content Placeholder 2"/>
          <p:cNvSpPr>
            <a:spLocks noGrp="1"/>
          </p:cNvSpPr>
          <p:nvPr>
            <p:ph idx="1"/>
          </p:nvPr>
        </p:nvSpPr>
        <p:spPr>
          <a:xfrm>
            <a:off x="596255" y="1503363"/>
            <a:ext cx="8090546" cy="4637087"/>
          </a:xfrm>
        </p:spPr>
        <p:txBody>
          <a:bodyPr/>
          <a:lstStyle/>
          <a:p>
            <a:r>
              <a:rPr lang="en-US" b="1" dirty="0" smtClean="0"/>
              <a:t>Types of evidence for Instructional Practice</a:t>
            </a:r>
          </a:p>
          <a:p>
            <a:pPr lvl="1"/>
            <a:r>
              <a:rPr lang="en-US" u="sng" dirty="0" smtClean="0"/>
              <a:t>Instructional Strategies</a:t>
            </a:r>
          </a:p>
          <a:p>
            <a:pPr lvl="2"/>
            <a:r>
              <a:rPr lang="en-US" dirty="0" smtClean="0"/>
              <a:t>Clinical Observation Instruments</a:t>
            </a:r>
          </a:p>
          <a:p>
            <a:pPr lvl="2"/>
            <a:r>
              <a:rPr lang="en-US" dirty="0" smtClean="0"/>
              <a:t>Lesson and/or unit plans</a:t>
            </a:r>
          </a:p>
          <a:p>
            <a:pPr lvl="2"/>
            <a:r>
              <a:rPr lang="en-US" dirty="0" smtClean="0"/>
              <a:t>Portfolios</a:t>
            </a:r>
          </a:p>
          <a:p>
            <a:pPr lvl="2"/>
            <a:r>
              <a:rPr lang="en-US" dirty="0" smtClean="0"/>
              <a:t>Focus teaching experiences</a:t>
            </a:r>
          </a:p>
          <a:p>
            <a:pPr lvl="2"/>
            <a:r>
              <a:rPr lang="en-US" dirty="0" smtClean="0"/>
              <a:t>Video analyzes</a:t>
            </a:r>
          </a:p>
          <a:p>
            <a:r>
              <a:rPr lang="en-US" b="1" dirty="0" smtClean="0"/>
              <a:t>Types of evidence for Professional Responsibility</a:t>
            </a:r>
          </a:p>
          <a:p>
            <a:pPr lvl="1"/>
            <a:r>
              <a:rPr lang="en-US" dirty="0" smtClean="0"/>
              <a:t>Dispositional instruments</a:t>
            </a:r>
          </a:p>
          <a:p>
            <a:pPr lvl="1"/>
            <a:r>
              <a:rPr lang="en-US" dirty="0" smtClean="0"/>
              <a:t>Professional Development data</a:t>
            </a:r>
          </a:p>
          <a:p>
            <a:pPr lvl="1"/>
            <a:r>
              <a:rPr lang="en-US" dirty="0" smtClean="0"/>
              <a:t>Clinical Observational Instruments</a:t>
            </a:r>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sz="1800" dirty="0" smtClean="0"/>
          </a:p>
          <a:p>
            <a:pPr marL="168275" lvl="1" indent="0">
              <a:buNone/>
            </a:pPr>
            <a:endParaRPr lang="en-US" dirty="0" smtClean="0"/>
          </a:p>
          <a:p>
            <a:pPr lvl="1"/>
            <a:endParaRPr lang="en-US" b="1"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1.2 </a:t>
            </a:r>
            <a:endParaRPr lang="en-US" dirty="0"/>
          </a:p>
        </p:txBody>
      </p:sp>
      <p:sp>
        <p:nvSpPr>
          <p:cNvPr id="3" name="Content Placeholder 2"/>
          <p:cNvSpPr>
            <a:spLocks noGrp="1"/>
          </p:cNvSpPr>
          <p:nvPr>
            <p:ph idx="1"/>
          </p:nvPr>
        </p:nvSpPr>
        <p:spPr>
          <a:xfrm>
            <a:off x="596255" y="1503363"/>
            <a:ext cx="8090546" cy="4637087"/>
          </a:xfrm>
        </p:spPr>
        <p:txBody>
          <a:bodyPr/>
          <a:lstStyle/>
          <a:p>
            <a:r>
              <a:rPr lang="en-US" sz="2000" dirty="0" smtClean="0"/>
              <a:t>1.2  Providers ensure that completers use research and evidence to develop an understanding of the teaching profession and use both to measure their P-12 students’ progress and their own professional practice.</a:t>
            </a:r>
          </a:p>
          <a:p>
            <a:r>
              <a:rPr lang="en-US" sz="2000" b="1" dirty="0" smtClean="0"/>
              <a:t>Types of evidence for Component 1.2 </a:t>
            </a:r>
          </a:p>
          <a:p>
            <a:pPr lvl="1"/>
            <a:r>
              <a:rPr lang="en-US" sz="1800" dirty="0" smtClean="0"/>
              <a:t>Portfolio</a:t>
            </a:r>
          </a:p>
          <a:p>
            <a:pPr lvl="1"/>
            <a:r>
              <a:rPr lang="en-US" sz="1800" dirty="0" smtClean="0"/>
              <a:t>Reflections or narratives</a:t>
            </a:r>
          </a:p>
          <a:p>
            <a:pPr lvl="1"/>
            <a:r>
              <a:rPr lang="en-US" sz="1800" dirty="0" smtClean="0"/>
              <a:t>Work Samples</a:t>
            </a:r>
          </a:p>
          <a:p>
            <a:pPr lvl="1"/>
            <a:r>
              <a:rPr lang="en-US" sz="1800" dirty="0" smtClean="0"/>
              <a:t>Pre &amp; Post data</a:t>
            </a:r>
          </a:p>
          <a:p>
            <a:pPr marL="233362" indent="-342900"/>
            <a:r>
              <a:rPr lang="en-US" sz="2000" dirty="0" smtClean="0"/>
              <a:t>Demonstrates use of data for instructional decision-making; research evidence is cited in narratives (e.g., </a:t>
            </a:r>
            <a:r>
              <a:rPr lang="en-US" sz="2000" dirty="0" err="1" smtClean="0"/>
              <a:t>edTPA</a:t>
            </a:r>
            <a:r>
              <a:rPr lang="en-US" sz="2000" dirty="0" smtClean="0"/>
              <a:t>, PPAT, reflections, or portfolios)</a:t>
            </a:r>
          </a:p>
          <a:p>
            <a:pPr marL="511175" lvl="1" indent="-342900"/>
            <a:r>
              <a:rPr lang="en-US" sz="1800" dirty="0" smtClean="0"/>
              <a:t>Criteria identified and expectations defined</a:t>
            </a:r>
          </a:p>
          <a:p>
            <a:pPr marL="0" lvl="1" indent="0">
              <a:buClr>
                <a:srgbClr val="DDC12B"/>
              </a:buClr>
              <a:buNone/>
            </a:pPr>
            <a:r>
              <a:rPr lang="en-US" sz="1800" u="sng" dirty="0" smtClean="0"/>
              <a:t>(Pending </a:t>
            </a:r>
            <a:r>
              <a:rPr lang="en-US" sz="1800" u="sng" dirty="0"/>
              <a:t>approval by the Accreditation Council and the CAEP Board)</a:t>
            </a:r>
            <a:endParaRPr lang="en-US" sz="1800" dirty="0"/>
          </a:p>
          <a:p>
            <a:pPr marL="0" indent="0">
              <a:buNone/>
            </a:pPr>
            <a:endParaRPr lang="en-US" sz="2000" dirty="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1.3</a:t>
            </a:r>
            <a:endParaRPr lang="en-US" dirty="0"/>
          </a:p>
        </p:txBody>
      </p:sp>
      <p:sp>
        <p:nvSpPr>
          <p:cNvPr id="3" name="Content Placeholder 2"/>
          <p:cNvSpPr>
            <a:spLocks noGrp="1"/>
          </p:cNvSpPr>
          <p:nvPr>
            <p:ph idx="1"/>
          </p:nvPr>
        </p:nvSpPr>
        <p:spPr>
          <a:xfrm>
            <a:off x="596255" y="1503363"/>
            <a:ext cx="8090546" cy="4637087"/>
          </a:xfrm>
        </p:spPr>
        <p:txBody>
          <a:bodyPr/>
          <a:lstStyle/>
          <a:p>
            <a:r>
              <a:rPr lang="en-US" dirty="0" smtClean="0"/>
              <a:t>1.3  </a:t>
            </a:r>
            <a:r>
              <a:rPr lang="en-US" sz="2000" dirty="0" smtClean="0"/>
              <a:t>Providers ensure that completers (candidates near completion) apply content and pedagogical knowledge as reflected in outcome assessments in response to standards of Specialized Professional Associations (SPA), the National Board for Professional Teaching Standards (NBPTS), states, or other accrediting bodies (e.g., National Association of Schools of Music – NASM).</a:t>
            </a:r>
          </a:p>
          <a:p>
            <a:r>
              <a:rPr lang="en-US" sz="2000" b="1" dirty="0" smtClean="0"/>
              <a:t>Types of evidence for Component 1.3</a:t>
            </a:r>
          </a:p>
          <a:p>
            <a:pPr lvl="1"/>
            <a:r>
              <a:rPr lang="en-US" sz="1800" dirty="0" smtClean="0"/>
              <a:t>SPA Program Reports</a:t>
            </a:r>
          </a:p>
          <a:p>
            <a:pPr lvl="1"/>
            <a:r>
              <a:rPr lang="en-US" sz="1800" dirty="0" smtClean="0"/>
              <a:t>Alignment with state standards</a:t>
            </a:r>
          </a:p>
          <a:p>
            <a:pPr lvl="1"/>
            <a:r>
              <a:rPr lang="en-US" sz="1800" dirty="0" smtClean="0"/>
              <a:t>Evidence of meeting specific state requirements (i.e. anti-bullying training, etc.)</a:t>
            </a:r>
          </a:p>
          <a:p>
            <a:pPr lvl="1"/>
            <a:r>
              <a:rPr lang="en-US" sz="1800" dirty="0" smtClean="0"/>
              <a:t>National Board for Professional Teaching Standards</a:t>
            </a:r>
          </a:p>
          <a:p>
            <a:pPr marL="0" lvl="1" indent="0">
              <a:buClr>
                <a:srgbClr val="DDC12B"/>
              </a:buClr>
              <a:buNone/>
            </a:pPr>
            <a:r>
              <a:rPr lang="en-US" sz="2000" dirty="0" smtClean="0"/>
              <a:t>(</a:t>
            </a:r>
            <a:r>
              <a:rPr lang="en-US" sz="1800" u="sng" dirty="0"/>
              <a:t>Pending approval by the Accreditation Council and the CAEP Board)</a:t>
            </a:r>
            <a:endParaRPr lang="en-US" sz="1800" dirty="0"/>
          </a:p>
          <a:p>
            <a:pPr marL="0" indent="0">
              <a:buNone/>
            </a:pPr>
            <a:endParaRPr lang="en-US" sz="2000" dirty="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1.4</a:t>
            </a:r>
            <a:endParaRPr lang="en-US" dirty="0"/>
          </a:p>
        </p:txBody>
      </p:sp>
      <p:sp>
        <p:nvSpPr>
          <p:cNvPr id="3" name="Content Placeholder 2"/>
          <p:cNvSpPr>
            <a:spLocks noGrp="1"/>
          </p:cNvSpPr>
          <p:nvPr>
            <p:ph idx="1"/>
          </p:nvPr>
        </p:nvSpPr>
        <p:spPr>
          <a:xfrm>
            <a:off x="596255" y="1503363"/>
            <a:ext cx="8090546" cy="4637087"/>
          </a:xfrm>
        </p:spPr>
        <p:txBody>
          <a:bodyPr/>
          <a:lstStyle/>
          <a:p>
            <a:r>
              <a:rPr lang="en-US" sz="2000" dirty="0" smtClean="0"/>
              <a:t>1.4  Providers ensure that completers (candidates near completion) demonstrate skills and commitment that afford all P-12 students access to rigorous college- and career-ready standards (e.g., Next Generation Science Standards, National Career Readiness Certificate, Common Core State Standards).</a:t>
            </a:r>
          </a:p>
          <a:p>
            <a:endParaRPr lang="en-US" sz="2000" dirty="0" smtClean="0"/>
          </a:p>
          <a:p>
            <a:r>
              <a:rPr lang="en-US" sz="2000" b="1" dirty="0" smtClean="0"/>
              <a:t>Types of evidence for Component 1.4</a:t>
            </a:r>
          </a:p>
          <a:p>
            <a:pPr lvl="1"/>
            <a:r>
              <a:rPr lang="en-US" sz="1800" dirty="0" smtClean="0"/>
              <a:t>Clinical Experience Observational Instruments</a:t>
            </a:r>
          </a:p>
          <a:p>
            <a:pPr lvl="1"/>
            <a:r>
              <a:rPr lang="en-US" sz="1800" dirty="0" smtClean="0"/>
              <a:t>Lesson and/or unit plans</a:t>
            </a:r>
          </a:p>
          <a:p>
            <a:pPr lvl="1"/>
            <a:r>
              <a:rPr lang="en-US" sz="1800" dirty="0" smtClean="0"/>
              <a:t>Portfolios</a:t>
            </a:r>
          </a:p>
          <a:p>
            <a:pPr lvl="1"/>
            <a:r>
              <a:rPr lang="en-US" sz="1800" dirty="0" smtClean="0"/>
              <a:t>Focus teaching experiences</a:t>
            </a:r>
          </a:p>
          <a:p>
            <a:pPr lvl="1"/>
            <a:r>
              <a:rPr lang="en-US" sz="1800" dirty="0" smtClean="0"/>
              <a:t>Video analyzes</a:t>
            </a:r>
          </a:p>
          <a:p>
            <a:pPr lvl="1"/>
            <a:endParaRPr lang="en-US" sz="1800" dirty="0" smtClean="0"/>
          </a:p>
          <a:p>
            <a:pPr marL="168275" lvl="1" indent="0">
              <a:buNone/>
            </a:pPr>
            <a:r>
              <a:rPr lang="en-US" sz="1800" dirty="0" smtClean="0"/>
              <a:t>(</a:t>
            </a:r>
            <a:r>
              <a:rPr lang="en-US" sz="1800" u="sng" dirty="0"/>
              <a:t>Pending approval by the Accreditation Council and the CAEP Board)</a:t>
            </a:r>
            <a:endParaRPr lang="en-US" sz="1800" dirty="0"/>
          </a:p>
          <a:p>
            <a:pPr marL="168275" lvl="1" indent="0">
              <a:buNone/>
            </a:pPr>
            <a:endParaRPr lang="en-US" sz="1800" dirty="0" smtClean="0"/>
          </a:p>
          <a:p>
            <a:pPr marL="168275" lvl="1" indent="0">
              <a:buNone/>
            </a:pPr>
            <a:endParaRPr lang="en-US" sz="18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a:t>
            </a:r>
            <a:endParaRPr lang="en-US" dirty="0"/>
          </a:p>
        </p:txBody>
      </p:sp>
      <p:sp>
        <p:nvSpPr>
          <p:cNvPr id="3" name="Content Placeholder 2"/>
          <p:cNvSpPr>
            <a:spLocks noGrp="1"/>
          </p:cNvSpPr>
          <p:nvPr>
            <p:ph idx="1"/>
          </p:nvPr>
        </p:nvSpPr>
        <p:spPr/>
        <p:txBody>
          <a:bodyPr/>
          <a:lstStyle/>
          <a:p>
            <a:r>
              <a:rPr lang="en-US" dirty="0" smtClean="0"/>
              <a:t>The provider ensures that candidates develop a deep understanding of the </a:t>
            </a:r>
            <a:r>
              <a:rPr lang="en-US" u="sng" dirty="0" smtClean="0"/>
              <a:t>critical concepts and principles of their discipline </a:t>
            </a:r>
            <a:r>
              <a:rPr lang="en-US" dirty="0" smtClean="0"/>
              <a:t>and, by completion, are able to use </a:t>
            </a:r>
            <a:r>
              <a:rPr lang="en-US" u="sng" dirty="0" smtClean="0"/>
              <a:t>discipline-specific practices </a:t>
            </a:r>
            <a:r>
              <a:rPr lang="en-US" dirty="0" smtClean="0"/>
              <a:t>flexibly to advance the learning of </a:t>
            </a:r>
            <a:r>
              <a:rPr lang="en-US" u="sng" dirty="0" smtClean="0"/>
              <a:t>all students </a:t>
            </a:r>
            <a:r>
              <a:rPr lang="en-US" dirty="0" smtClean="0"/>
              <a:t>toward attainment of </a:t>
            </a:r>
            <a:r>
              <a:rPr lang="en-US" u="sng" dirty="0" smtClean="0"/>
              <a:t>college- and career- readiness standards. </a:t>
            </a:r>
          </a:p>
          <a:p>
            <a:pPr lvl="1"/>
            <a:r>
              <a:rPr lang="en-US" sz="2000" dirty="0" smtClean="0"/>
              <a:t>Requires the disaggregation of candidate data by specialty licensure area (</a:t>
            </a:r>
            <a:r>
              <a:rPr lang="en-US" sz="2000" u="sng" dirty="0" smtClean="0"/>
              <a:t>critical concepts and principles of their discipline)</a:t>
            </a:r>
          </a:p>
          <a:p>
            <a:pPr lvl="1"/>
            <a:r>
              <a:rPr lang="en-US" sz="2000" dirty="0" smtClean="0"/>
              <a:t>Commitment to the learning of all students (D)</a:t>
            </a:r>
          </a:p>
          <a:p>
            <a:pPr lvl="1"/>
            <a:r>
              <a:rPr lang="en-US" sz="2000" dirty="0" smtClean="0"/>
              <a:t>Commitment to college- and career- readiness standards.</a:t>
            </a:r>
            <a:endParaRPr lang="en-US" sz="2000"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1.4 (cont.)</a:t>
            </a:r>
            <a:endParaRPr lang="en-US" dirty="0"/>
          </a:p>
        </p:txBody>
      </p:sp>
      <p:sp>
        <p:nvSpPr>
          <p:cNvPr id="3" name="Content Placeholder 2"/>
          <p:cNvSpPr>
            <a:spLocks noGrp="1"/>
          </p:cNvSpPr>
          <p:nvPr>
            <p:ph idx="1"/>
          </p:nvPr>
        </p:nvSpPr>
        <p:spPr/>
        <p:txBody>
          <a:bodyPr/>
          <a:lstStyle/>
          <a:p>
            <a:r>
              <a:rPr lang="en-US" dirty="0" smtClean="0"/>
              <a:t>Phase-in Applies</a:t>
            </a:r>
          </a:p>
          <a:p>
            <a:pPr lvl="1"/>
            <a:r>
              <a:rPr lang="en-US" dirty="0" smtClean="0"/>
              <a:t>Curricular alignment:  Evidence of short and long-term changes to scope and sequencing of curriculum/modules that prepare candidates to teach college and career readiness standards effectively.</a:t>
            </a:r>
          </a:p>
          <a:p>
            <a:pPr lvl="1"/>
            <a:r>
              <a:rPr lang="en-US" dirty="0" smtClean="0"/>
              <a:t>Assessment curriculum inputs to promote candidates’ assessment proficiencies (1) course work focused on assessment, (2) embedded assessment topics in content and methods courses, and (3) providing candidates real-world opportunities to apply what they have learned about assessment. </a:t>
            </a:r>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dirty="0"/>
          </a:p>
          <a:p>
            <a:pPr lvl="1"/>
            <a:endParaRPr lang="en-US" dirty="0"/>
          </a:p>
        </p:txBody>
      </p:sp>
    </p:spTree>
    <p:extLst>
      <p:ext uri="{BB962C8B-B14F-4D97-AF65-F5344CB8AC3E}">
        <p14:creationId xmlns:p14="http://schemas.microsoft.com/office/powerpoint/2010/main" val="374576521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1 – Component 1.4 (cont.)</a:t>
            </a:r>
          </a:p>
        </p:txBody>
      </p:sp>
      <p:sp>
        <p:nvSpPr>
          <p:cNvPr id="3" name="Content Placeholder 2"/>
          <p:cNvSpPr>
            <a:spLocks noGrp="1"/>
          </p:cNvSpPr>
          <p:nvPr>
            <p:ph idx="1"/>
          </p:nvPr>
        </p:nvSpPr>
        <p:spPr/>
        <p:txBody>
          <a:bodyPr/>
          <a:lstStyle/>
          <a:p>
            <a:r>
              <a:rPr lang="en-US" dirty="0" smtClean="0"/>
              <a:t>Address specifically </a:t>
            </a:r>
          </a:p>
          <a:p>
            <a:pPr lvl="1"/>
            <a:r>
              <a:rPr lang="en-US" dirty="0" smtClean="0"/>
              <a:t>ELA Standards</a:t>
            </a:r>
          </a:p>
          <a:p>
            <a:pPr lvl="2"/>
            <a:r>
              <a:rPr lang="en-US" dirty="0" smtClean="0"/>
              <a:t>Regular practice with complex text &amp; academic standards</a:t>
            </a:r>
          </a:p>
          <a:p>
            <a:pPr lvl="2"/>
            <a:r>
              <a:rPr lang="en-US" dirty="0" smtClean="0"/>
              <a:t>Reading, writing, &amp; speaking grounded in evidence from texts, both literary and informational</a:t>
            </a:r>
          </a:p>
          <a:p>
            <a:pPr lvl="2"/>
            <a:r>
              <a:rPr lang="en-US" dirty="0" smtClean="0"/>
              <a:t>Building knowledge through content-rich nonfiction</a:t>
            </a:r>
          </a:p>
          <a:p>
            <a:pPr lvl="1"/>
            <a:r>
              <a:rPr lang="en-US" dirty="0" smtClean="0"/>
              <a:t>Math Standards</a:t>
            </a:r>
          </a:p>
          <a:p>
            <a:pPr lvl="2"/>
            <a:r>
              <a:rPr lang="en-US" dirty="0" smtClean="0"/>
              <a:t>Focus and master fewer topics</a:t>
            </a:r>
          </a:p>
          <a:p>
            <a:pPr lvl="3"/>
            <a:r>
              <a:rPr lang="en-US" dirty="0" smtClean="0"/>
              <a:t>Concepts</a:t>
            </a:r>
          </a:p>
          <a:p>
            <a:pPr lvl="3"/>
            <a:r>
              <a:rPr lang="en-US" dirty="0" smtClean="0"/>
              <a:t>Skills</a:t>
            </a:r>
          </a:p>
          <a:p>
            <a:pPr lvl="3"/>
            <a:r>
              <a:rPr lang="en-US" dirty="0" smtClean="0"/>
              <a:t>Problem solving</a:t>
            </a:r>
          </a:p>
          <a:p>
            <a:pPr marL="220663" lvl="1" indent="0">
              <a:buNone/>
            </a:pPr>
            <a:r>
              <a:rPr lang="en-US" sz="1800" dirty="0" smtClean="0"/>
              <a:t>(</a:t>
            </a:r>
            <a:r>
              <a:rPr lang="en-US" sz="1800" u="sng" dirty="0"/>
              <a:t>Pending approval by the Accreditation Council and the CAEP Board)</a:t>
            </a:r>
            <a:endParaRPr lang="en-US" sz="1800" dirty="0"/>
          </a:p>
          <a:p>
            <a:pPr marL="220663" lvl="1" indent="0">
              <a:buNone/>
            </a:pPr>
            <a:endParaRPr lang="en-US" dirty="0" smtClean="0"/>
          </a:p>
        </p:txBody>
      </p:sp>
    </p:spTree>
    <p:extLst>
      <p:ext uri="{BB962C8B-B14F-4D97-AF65-F5344CB8AC3E}">
        <p14:creationId xmlns:p14="http://schemas.microsoft.com/office/powerpoint/2010/main" val="231703292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1.4 (cont.)</a:t>
            </a:r>
            <a:endParaRPr lang="en-US" dirty="0"/>
          </a:p>
        </p:txBody>
      </p:sp>
      <p:sp>
        <p:nvSpPr>
          <p:cNvPr id="3" name="Content Placeholder 2"/>
          <p:cNvSpPr>
            <a:spLocks noGrp="1"/>
          </p:cNvSpPr>
          <p:nvPr>
            <p:ph idx="1"/>
          </p:nvPr>
        </p:nvSpPr>
        <p:spPr>
          <a:xfrm>
            <a:off x="596255" y="1503363"/>
            <a:ext cx="8090546" cy="4637087"/>
          </a:xfrm>
        </p:spPr>
        <p:txBody>
          <a:bodyPr/>
          <a:lstStyle/>
          <a:p>
            <a:r>
              <a:rPr lang="en-US" dirty="0" smtClean="0"/>
              <a:t>Phase-in for Component 1.4 could include the following –</a:t>
            </a:r>
          </a:p>
          <a:p>
            <a:pPr lvl="1"/>
            <a:r>
              <a:rPr lang="en-US" sz="1900" dirty="0" smtClean="0"/>
              <a:t>Assessment &amp; audit of program to determine alignment to college and career readiness standards</a:t>
            </a:r>
          </a:p>
          <a:p>
            <a:pPr lvl="1"/>
            <a:r>
              <a:rPr lang="en-US" sz="1900" dirty="0" smtClean="0"/>
              <a:t>Short and long term changes to scope and sequencing of curriculum/modules</a:t>
            </a:r>
          </a:p>
          <a:p>
            <a:pPr lvl="1"/>
            <a:r>
              <a:rPr lang="en-US" sz="1900" dirty="0" smtClean="0"/>
              <a:t>Professional development for teacher educators/clinical educators on college and career readiness standards</a:t>
            </a:r>
          </a:p>
          <a:p>
            <a:pPr lvl="1"/>
            <a:r>
              <a:rPr lang="en-US" sz="1900" dirty="0" smtClean="0"/>
              <a:t>New and revised assessments of candidate performance</a:t>
            </a:r>
          </a:p>
          <a:p>
            <a:pPr lvl="2"/>
            <a:r>
              <a:rPr lang="en-US" sz="1900" dirty="0" smtClean="0"/>
              <a:t>Engage all students in critical thinking activities, cogent reasoning and evidence collection </a:t>
            </a:r>
          </a:p>
          <a:p>
            <a:pPr lvl="2"/>
            <a:endParaRPr lang="en-US" sz="1900" dirty="0"/>
          </a:p>
          <a:p>
            <a:pPr marL="452438" lvl="2" indent="0">
              <a:buNone/>
            </a:pPr>
            <a:r>
              <a:rPr lang="en-US" sz="1900" dirty="0" smtClean="0"/>
              <a:t>(</a:t>
            </a:r>
            <a:r>
              <a:rPr lang="en-US" sz="1800" u="sng" dirty="0"/>
              <a:t>Pending approval by the Accreditation Council and the CAEP Board)</a:t>
            </a:r>
            <a:endParaRPr lang="en-US" sz="1800" dirty="0"/>
          </a:p>
          <a:p>
            <a:pPr marL="452438" lvl="2" indent="0">
              <a:buNone/>
            </a:pPr>
            <a:endParaRPr lang="en-US" sz="1900" dirty="0" smtClean="0"/>
          </a:p>
          <a:p>
            <a:pPr lvl="2"/>
            <a:endParaRPr lang="en-US" dirty="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1 – Component 1.4 (cont.)</a:t>
            </a:r>
          </a:p>
        </p:txBody>
      </p:sp>
      <p:sp>
        <p:nvSpPr>
          <p:cNvPr id="3" name="Content Placeholder 2"/>
          <p:cNvSpPr>
            <a:spLocks noGrp="1"/>
          </p:cNvSpPr>
          <p:nvPr>
            <p:ph idx="1"/>
          </p:nvPr>
        </p:nvSpPr>
        <p:spPr/>
        <p:txBody>
          <a:bodyPr/>
          <a:lstStyle/>
          <a:p>
            <a:r>
              <a:rPr lang="en-US" dirty="0" smtClean="0"/>
              <a:t>Demonstrate the following –</a:t>
            </a:r>
          </a:p>
          <a:p>
            <a:pPr lvl="1"/>
            <a:r>
              <a:rPr lang="en-US" dirty="0" smtClean="0"/>
              <a:t>Engage all students in critical thinking activities, cogent reasoning, and evidence collection</a:t>
            </a:r>
          </a:p>
          <a:p>
            <a:pPr lvl="1"/>
            <a:r>
              <a:rPr lang="en-US" dirty="0" smtClean="0"/>
              <a:t>Assess P-12 student mastery of multiple standards, checking for student learning</a:t>
            </a:r>
          </a:p>
          <a:p>
            <a:pPr lvl="1"/>
            <a:r>
              <a:rPr lang="en-US" dirty="0" smtClean="0"/>
              <a:t>Analyze and interpret student data</a:t>
            </a:r>
          </a:p>
          <a:p>
            <a:pPr lvl="1"/>
            <a:r>
              <a:rPr lang="en-US" dirty="0" smtClean="0"/>
              <a:t>Use assessment and student data to differentiate learning</a:t>
            </a:r>
          </a:p>
          <a:p>
            <a:pPr lvl="1"/>
            <a:endParaRPr lang="en-US" dirty="0"/>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dirty="0"/>
          </a:p>
        </p:txBody>
      </p:sp>
    </p:spTree>
    <p:extLst>
      <p:ext uri="{BB962C8B-B14F-4D97-AF65-F5344CB8AC3E}">
        <p14:creationId xmlns:p14="http://schemas.microsoft.com/office/powerpoint/2010/main" val="387603219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1.4 (cont.)</a:t>
            </a:r>
            <a:endParaRPr lang="en-US" dirty="0"/>
          </a:p>
        </p:txBody>
      </p:sp>
      <p:sp>
        <p:nvSpPr>
          <p:cNvPr id="3" name="Content Placeholder 2"/>
          <p:cNvSpPr>
            <a:spLocks noGrp="1"/>
          </p:cNvSpPr>
          <p:nvPr>
            <p:ph idx="1"/>
          </p:nvPr>
        </p:nvSpPr>
        <p:spPr/>
        <p:txBody>
          <a:bodyPr/>
          <a:lstStyle/>
          <a:p>
            <a:pPr marL="174625" lvl="1" indent="-174625"/>
            <a:r>
              <a:rPr lang="en-US" dirty="0" smtClean="0"/>
              <a:t>New and revised assessments of candidate performance (cont.)</a:t>
            </a:r>
          </a:p>
          <a:p>
            <a:pPr marL="352425" lvl="2" indent="-174625"/>
            <a:r>
              <a:rPr lang="en-US" dirty="0" smtClean="0"/>
              <a:t>Assess student mastery of multiple standards &amp; checking for student learning (cross-disciplinary instruction)</a:t>
            </a:r>
          </a:p>
          <a:p>
            <a:pPr marL="352425" lvl="2" indent="-174625"/>
            <a:r>
              <a:rPr lang="en-US" dirty="0" smtClean="0"/>
              <a:t>Analyze and interpret student data</a:t>
            </a:r>
          </a:p>
          <a:p>
            <a:pPr marL="352425" lvl="2" indent="-174625"/>
            <a:r>
              <a:rPr lang="en-US" dirty="0" smtClean="0"/>
              <a:t>Use of assessment and student data to differentiate instruction</a:t>
            </a:r>
          </a:p>
          <a:p>
            <a:pPr marL="352425" lvl="2" indent="-174625"/>
            <a:endParaRPr lang="en-US" dirty="0"/>
          </a:p>
          <a:p>
            <a:pPr marL="352425" lvl="2" indent="-174625"/>
            <a:endParaRPr lang="en-US" dirty="0" smtClean="0"/>
          </a:p>
          <a:p>
            <a:pPr marL="352425" lvl="2" indent="-174625"/>
            <a:endParaRPr lang="en-US" dirty="0"/>
          </a:p>
          <a:p>
            <a:pPr marL="352425" lvl="2" indent="-174625"/>
            <a:endParaRPr lang="en-US" dirty="0" smtClean="0"/>
          </a:p>
          <a:p>
            <a:pPr marL="177800" lvl="2" indent="0">
              <a:buNone/>
            </a:pPr>
            <a:r>
              <a:rPr lang="en-US" sz="1800" u="sng" dirty="0" smtClean="0"/>
              <a:t>(Pending </a:t>
            </a:r>
            <a:r>
              <a:rPr lang="en-US" sz="1800" u="sng" dirty="0"/>
              <a:t>approval by the Accreditation Council and the CAEP Board)</a:t>
            </a:r>
            <a:endParaRPr lang="en-US" sz="1800" dirty="0"/>
          </a:p>
          <a:p>
            <a:pPr marL="177800" lvl="2" indent="0">
              <a:buNone/>
            </a:pPr>
            <a:endParaRPr lang="en-US" dirty="0" smtClean="0"/>
          </a:p>
          <a:p>
            <a:pPr marL="584200" lvl="3" indent="-174625"/>
            <a:endParaRPr lang="en-US" dirty="0" smtClean="0"/>
          </a:p>
          <a:p>
            <a:endParaRPr lang="en-US" dirty="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1.5</a:t>
            </a:r>
            <a:endParaRPr lang="en-US" dirty="0"/>
          </a:p>
        </p:txBody>
      </p:sp>
      <p:sp>
        <p:nvSpPr>
          <p:cNvPr id="3" name="Content Placeholder 2"/>
          <p:cNvSpPr>
            <a:spLocks noGrp="1"/>
          </p:cNvSpPr>
          <p:nvPr>
            <p:ph idx="1"/>
          </p:nvPr>
        </p:nvSpPr>
        <p:spPr/>
        <p:txBody>
          <a:bodyPr/>
          <a:lstStyle/>
          <a:p>
            <a:r>
              <a:rPr lang="en-US" sz="2000" dirty="0" smtClean="0"/>
              <a:t>1.5 Providers ensure that completers (candidates near completion) model and apply technology standards as they design, implement and assess learning experiences to engage students and improve learning; and enrich professional practice.</a:t>
            </a:r>
          </a:p>
          <a:p>
            <a:r>
              <a:rPr lang="en-US" sz="2000" dirty="0" smtClean="0"/>
              <a:t>Types of evidence for 1.5</a:t>
            </a:r>
          </a:p>
          <a:p>
            <a:pPr lvl="1"/>
            <a:r>
              <a:rPr lang="en-US" sz="1800" dirty="0" smtClean="0"/>
              <a:t>Clinical Experience Observational Instrument</a:t>
            </a:r>
          </a:p>
          <a:p>
            <a:pPr lvl="1"/>
            <a:r>
              <a:rPr lang="en-US" sz="1800" dirty="0" smtClean="0"/>
              <a:t>Lesson and/or Unit plans</a:t>
            </a:r>
          </a:p>
          <a:p>
            <a:pPr lvl="1"/>
            <a:r>
              <a:rPr lang="en-US" sz="1800" dirty="0" smtClean="0"/>
              <a:t>Portfolio</a:t>
            </a:r>
          </a:p>
          <a:p>
            <a:pPr lvl="1"/>
            <a:r>
              <a:rPr lang="en-US" sz="1800" dirty="0" smtClean="0"/>
              <a:t>Teacher Work Sample with evidence of application and use of technology</a:t>
            </a:r>
          </a:p>
          <a:p>
            <a:pPr lvl="1"/>
            <a:r>
              <a:rPr lang="en-US" sz="1800" dirty="0" smtClean="0"/>
              <a:t>Technology Key Assessment</a:t>
            </a:r>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sz="1800" dirty="0" smtClean="0"/>
          </a:p>
          <a:p>
            <a:pPr lvl="1"/>
            <a:endParaRPr lang="en-US" sz="1800"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1.5 (cont.)</a:t>
            </a:r>
            <a:endParaRPr lang="en-US" dirty="0"/>
          </a:p>
        </p:txBody>
      </p:sp>
      <p:sp>
        <p:nvSpPr>
          <p:cNvPr id="3" name="Content Placeholder 2"/>
          <p:cNvSpPr>
            <a:spLocks noGrp="1"/>
          </p:cNvSpPr>
          <p:nvPr>
            <p:ph idx="1"/>
          </p:nvPr>
        </p:nvSpPr>
        <p:spPr/>
        <p:txBody>
          <a:bodyPr/>
          <a:lstStyle/>
          <a:p>
            <a:r>
              <a:rPr lang="en-US" dirty="0" smtClean="0"/>
              <a:t>Tips for Component 1.5</a:t>
            </a:r>
          </a:p>
          <a:p>
            <a:pPr lvl="1"/>
            <a:r>
              <a:rPr lang="en-US" dirty="0" smtClean="0"/>
              <a:t>Technology standards such as ISTE are aligned with assessments</a:t>
            </a:r>
          </a:p>
          <a:p>
            <a:pPr lvl="1"/>
            <a:r>
              <a:rPr lang="en-US" dirty="0" smtClean="0"/>
              <a:t>Students involved in use of technology</a:t>
            </a:r>
          </a:p>
          <a:p>
            <a:pPr lvl="1"/>
            <a:r>
              <a:rPr lang="en-US" dirty="0" smtClean="0"/>
              <a:t>Technology aligned with goals/objectives of lesson/unit</a:t>
            </a:r>
          </a:p>
          <a:p>
            <a:pPr lvl="1"/>
            <a:r>
              <a:rPr lang="en-US" dirty="0" smtClean="0"/>
              <a:t>Technology used to differentiate instruction</a:t>
            </a:r>
          </a:p>
          <a:p>
            <a:pPr lvl="1"/>
            <a:r>
              <a:rPr lang="en-US" dirty="0" smtClean="0"/>
              <a:t>Technology enhances the lesson</a:t>
            </a:r>
          </a:p>
          <a:p>
            <a:pPr lvl="1"/>
            <a:r>
              <a:rPr lang="en-US" dirty="0" smtClean="0"/>
              <a:t>Technology used to collect data or gather information</a:t>
            </a:r>
          </a:p>
          <a:p>
            <a:pPr lvl="1"/>
            <a:endParaRPr lang="en-US" dirty="0"/>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Study – Standard 1 </a:t>
            </a:r>
            <a:endParaRPr lang="en-US" dirty="0"/>
          </a:p>
        </p:txBody>
      </p:sp>
      <p:sp>
        <p:nvSpPr>
          <p:cNvPr id="3" name="Content Placeholder 2"/>
          <p:cNvSpPr>
            <a:spLocks noGrp="1"/>
          </p:cNvSpPr>
          <p:nvPr>
            <p:ph idx="1"/>
          </p:nvPr>
        </p:nvSpPr>
        <p:spPr/>
        <p:txBody>
          <a:bodyPr/>
          <a:lstStyle/>
          <a:p>
            <a:r>
              <a:rPr lang="en-US" dirty="0" smtClean="0"/>
              <a:t>After addressing each component of the Standard, present the summary case for having met the Standard based on the evidence</a:t>
            </a:r>
          </a:p>
          <a:p>
            <a:pPr lvl="1"/>
            <a:r>
              <a:rPr lang="en-US" dirty="0" smtClean="0"/>
              <a:t>Cite the data specifically when making the case</a:t>
            </a:r>
          </a:p>
          <a:p>
            <a:pPr lvl="1"/>
            <a:r>
              <a:rPr lang="en-US" dirty="0" smtClean="0"/>
              <a:t>Provide specific examples on how data were used to make program or EPP level changes</a:t>
            </a:r>
          </a:p>
          <a:p>
            <a:pPr lvl="1"/>
            <a:r>
              <a:rPr lang="en-US" dirty="0" smtClean="0"/>
              <a:t>Identify both strengths and areas for improvement based on evidence</a:t>
            </a:r>
          </a:p>
          <a:p>
            <a:pPr lvl="1"/>
            <a:r>
              <a:rPr lang="en-US" dirty="0" smtClean="0"/>
              <a:t>Guiding questions and prompts will be provided </a:t>
            </a:r>
          </a:p>
          <a:p>
            <a:pPr lvl="1"/>
            <a:endParaRPr lang="en-US" dirty="0"/>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sz="1800" dirty="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Study – Specialty Area Data</a:t>
            </a:r>
            <a:endParaRPr lang="en-US" dirty="0"/>
          </a:p>
        </p:txBody>
      </p:sp>
      <p:sp>
        <p:nvSpPr>
          <p:cNvPr id="3" name="Content Placeholder 2"/>
          <p:cNvSpPr>
            <a:spLocks noGrp="1"/>
          </p:cNvSpPr>
          <p:nvPr>
            <p:ph idx="1"/>
          </p:nvPr>
        </p:nvSpPr>
        <p:spPr>
          <a:xfrm>
            <a:off x="596255" y="1503363"/>
            <a:ext cx="8090546" cy="4637087"/>
          </a:xfrm>
        </p:spPr>
        <p:txBody>
          <a:bodyPr/>
          <a:lstStyle/>
          <a:p>
            <a:r>
              <a:rPr lang="en-US" dirty="0" smtClean="0"/>
              <a:t>At the end of Standard 1 –</a:t>
            </a:r>
          </a:p>
          <a:p>
            <a:pPr lvl="1"/>
            <a:r>
              <a:rPr lang="en-US" dirty="0" smtClean="0"/>
              <a:t>Separate section specific to the disaggregated data by specialty licensure area</a:t>
            </a:r>
          </a:p>
          <a:p>
            <a:pPr lvl="1"/>
            <a:r>
              <a:rPr lang="en-US" dirty="0" smtClean="0"/>
              <a:t>EPPs will address and answer specific questions on how the disaggregated data by specialty licensure area informed EPP and program area decisions</a:t>
            </a:r>
          </a:p>
          <a:p>
            <a:pPr lvl="2"/>
            <a:r>
              <a:rPr lang="en-US" dirty="0" smtClean="0"/>
              <a:t>For the Program Review with Feedback option, EPPs will address how the evidence aligned with the identified state standards and provided evidence for the meeting of the standards </a:t>
            </a:r>
          </a:p>
          <a:p>
            <a:pPr lvl="2"/>
            <a:r>
              <a:rPr lang="en-US" dirty="0" smtClean="0"/>
              <a:t>For SPA options, EPPs will address how the SPA reports informed EPP and specialty licensure area decisions</a:t>
            </a:r>
          </a:p>
          <a:p>
            <a:pPr marL="274638" lvl="1" indent="0">
              <a:buNone/>
            </a:pPr>
            <a:r>
              <a:rPr lang="en-US" sz="1800" u="sng" dirty="0" smtClean="0"/>
              <a:t>(Pending </a:t>
            </a:r>
            <a:r>
              <a:rPr lang="en-US" sz="1800" u="sng" dirty="0"/>
              <a:t>approval by the Accreditation Council and the CAEP Board)</a:t>
            </a:r>
            <a:endParaRPr lang="en-US" sz="1800" dirty="0"/>
          </a:p>
          <a:p>
            <a:pPr marL="274638" lvl="1" indent="0">
              <a:buNone/>
            </a:pPr>
            <a:endParaRPr lang="en-US" sz="1800" dirty="0"/>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Study – Specialty Licensure Area Data (cont.)</a:t>
            </a:r>
            <a:endParaRPr lang="en-US" dirty="0"/>
          </a:p>
        </p:txBody>
      </p:sp>
      <p:sp>
        <p:nvSpPr>
          <p:cNvPr id="3" name="Content Placeholder 2"/>
          <p:cNvSpPr>
            <a:spLocks noGrp="1"/>
          </p:cNvSpPr>
          <p:nvPr>
            <p:ph idx="1"/>
          </p:nvPr>
        </p:nvSpPr>
        <p:spPr/>
        <p:txBody>
          <a:bodyPr/>
          <a:lstStyle/>
          <a:p>
            <a:r>
              <a:rPr lang="en-US" dirty="0" smtClean="0"/>
              <a:t>Questions to be addressed – </a:t>
            </a:r>
          </a:p>
          <a:p>
            <a:pPr lvl="1"/>
            <a:r>
              <a:rPr lang="en-US" dirty="0" smtClean="0"/>
              <a:t>How have the results of specialty licensure area evidence been used to inform decision making and improve instruction and student learning outcomes?</a:t>
            </a:r>
          </a:p>
          <a:p>
            <a:pPr lvl="1"/>
            <a:r>
              <a:rPr lang="en-US" dirty="0" smtClean="0"/>
              <a:t>What has been learned about different specialty licensure areas as a result of the review of the disaggregated data?</a:t>
            </a:r>
          </a:p>
          <a:p>
            <a:pPr lvl="1"/>
            <a:endParaRPr lang="en-US" dirty="0"/>
          </a:p>
          <a:p>
            <a:pPr lvl="1"/>
            <a:endParaRPr lang="en-US" dirty="0" smtClean="0"/>
          </a:p>
          <a:p>
            <a:pPr marL="168275" lvl="1" indent="0">
              <a:buNone/>
            </a:pPr>
            <a:r>
              <a:rPr lang="en-US" sz="1800" u="sng" dirty="0" smtClean="0"/>
              <a:t>(Pending </a:t>
            </a:r>
            <a:r>
              <a:rPr lang="en-US" sz="1800" u="sng" dirty="0"/>
              <a:t>approval by the Accreditation Council and the CAEP Board)</a:t>
            </a:r>
            <a:endParaRPr lang="en-US" sz="1800" dirty="0"/>
          </a:p>
          <a:p>
            <a:pPr marL="168275" lvl="1" indent="0">
              <a:buNone/>
            </a:pPr>
            <a:endParaRPr lang="en-US" dirty="0" smtClean="0"/>
          </a:p>
          <a:p>
            <a:pPr lvl="1">
              <a:buNone/>
            </a:pPr>
            <a:endParaRPr 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Self Study – Standard 1</a:t>
            </a:r>
            <a:endParaRPr lang="en-US" dirty="0"/>
          </a:p>
        </p:txBody>
      </p:sp>
      <p:sp>
        <p:nvSpPr>
          <p:cNvPr id="3" name="Content Placeholder 2"/>
          <p:cNvSpPr>
            <a:spLocks noGrp="1"/>
          </p:cNvSpPr>
          <p:nvPr>
            <p:ph idx="1"/>
          </p:nvPr>
        </p:nvSpPr>
        <p:spPr>
          <a:xfrm>
            <a:off x="596255" y="1503363"/>
            <a:ext cx="8090546" cy="4637087"/>
          </a:xfrm>
        </p:spPr>
        <p:txBody>
          <a:bodyPr/>
          <a:lstStyle/>
          <a:p>
            <a:r>
              <a:rPr lang="en-US" dirty="0" smtClean="0"/>
              <a:t>Self Studies CI/TI/IB for Standard 1</a:t>
            </a:r>
          </a:p>
          <a:p>
            <a:pPr lvl="1"/>
            <a:r>
              <a:rPr lang="en-US" dirty="0" smtClean="0"/>
              <a:t>Evidence would be submitted by Standard for CI/TI process or by Claims in IB process</a:t>
            </a:r>
          </a:p>
          <a:p>
            <a:pPr lvl="1"/>
            <a:r>
              <a:rPr lang="en-US" dirty="0" smtClean="0"/>
              <a:t>All evidence and data specific to the Standard is embedded in the report</a:t>
            </a:r>
          </a:p>
          <a:p>
            <a:pPr lvl="1"/>
            <a:r>
              <a:rPr lang="en-US" dirty="0" smtClean="0"/>
              <a:t>Only evidence supporting the Standard is submitted</a:t>
            </a:r>
          </a:p>
          <a:p>
            <a:pPr lvl="1"/>
            <a:r>
              <a:rPr lang="en-US" dirty="0" smtClean="0"/>
              <a:t>Attachment  A – </a:t>
            </a:r>
          </a:p>
          <a:p>
            <a:pPr lvl="2"/>
            <a:r>
              <a:rPr lang="en-US" dirty="0" smtClean="0"/>
              <a:t>All EPP created assessments submitted in Attachment A (including scoring guides where applicable)</a:t>
            </a:r>
          </a:p>
          <a:p>
            <a:pPr lvl="2"/>
            <a:r>
              <a:rPr lang="en-US" dirty="0" smtClean="0"/>
              <a:t>List of proprietary assessments with validity, reliability information, when taken, and justification for selection</a:t>
            </a:r>
          </a:p>
          <a:p>
            <a:pPr lvl="2">
              <a:buNone/>
            </a:pPr>
            <a:r>
              <a:rPr lang="en-US" sz="1800" dirty="0" smtClean="0"/>
              <a:t>(</a:t>
            </a:r>
            <a:r>
              <a:rPr lang="en-US" sz="1800" u="sng" dirty="0" smtClean="0"/>
              <a:t>Pending approval by the Accreditation Council and the CAEP Board</a:t>
            </a:r>
            <a:r>
              <a:rPr lang="en-US" sz="1800" dirty="0" smtClean="0"/>
              <a:t>)</a:t>
            </a:r>
          </a:p>
          <a:p>
            <a:pPr lvl="2">
              <a:buNone/>
            </a:pPr>
            <a:endParaRPr lang="en-US" dirty="0" smtClean="0"/>
          </a:p>
          <a:p>
            <a:pPr lvl="1"/>
            <a:endParaRPr lang="en-US" dirty="0" smtClean="0"/>
          </a:p>
          <a:p>
            <a:pPr lvl="1"/>
            <a:endParaRPr lang="en-US" dirty="0" smtClean="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Self Study – Standard 1(cont)</a:t>
            </a:r>
            <a:endParaRPr lang="en-US" dirty="0"/>
          </a:p>
        </p:txBody>
      </p:sp>
      <p:sp>
        <p:nvSpPr>
          <p:cNvPr id="3" name="Content Placeholder 2"/>
          <p:cNvSpPr>
            <a:spLocks noGrp="1"/>
          </p:cNvSpPr>
          <p:nvPr>
            <p:ph idx="1"/>
          </p:nvPr>
        </p:nvSpPr>
        <p:spPr/>
        <p:txBody>
          <a:bodyPr/>
          <a:lstStyle/>
          <a:p>
            <a:pPr lvl="1"/>
            <a:r>
              <a:rPr lang="en-US" dirty="0" smtClean="0"/>
              <a:t>Attachment B</a:t>
            </a:r>
          </a:p>
          <a:p>
            <a:pPr lvl="2"/>
            <a:r>
              <a:rPr lang="en-US" dirty="0" smtClean="0"/>
              <a:t>Complete data charts for all assessments</a:t>
            </a:r>
          </a:p>
          <a:p>
            <a:pPr lvl="2"/>
            <a:r>
              <a:rPr lang="en-US" dirty="0" smtClean="0"/>
              <a:t>All data disaggregated by  specialty licensure area</a:t>
            </a:r>
          </a:p>
          <a:p>
            <a:pPr lvl="2"/>
            <a:r>
              <a:rPr lang="en-US" dirty="0" smtClean="0"/>
              <a:t>Data chart conventions are followed</a:t>
            </a:r>
          </a:p>
          <a:p>
            <a:pPr lvl="1"/>
            <a:r>
              <a:rPr lang="en-US" dirty="0" smtClean="0"/>
              <a:t>Reviewers’ comparisons</a:t>
            </a:r>
          </a:p>
          <a:p>
            <a:pPr lvl="2"/>
            <a:r>
              <a:rPr lang="en-US" dirty="0" smtClean="0"/>
              <a:t>Specialists in assessment and data analysis review Attachments A and B</a:t>
            </a:r>
          </a:p>
          <a:p>
            <a:pPr lvl="3"/>
            <a:r>
              <a:rPr lang="en-US" dirty="0" smtClean="0"/>
              <a:t>Determine if the feedback provided during the three-year-out review was incorporated into assessments</a:t>
            </a:r>
          </a:p>
          <a:p>
            <a:pPr lvl="3"/>
            <a:r>
              <a:rPr lang="en-US" dirty="0" smtClean="0"/>
              <a:t>Determine if data supports conclusions from the self-study report</a:t>
            </a:r>
          </a:p>
          <a:p>
            <a:pPr lvl="3"/>
            <a:r>
              <a:rPr lang="en-US" dirty="0" smtClean="0"/>
              <a:t>On-site  the team verify the conclusions</a:t>
            </a:r>
          </a:p>
          <a:p>
            <a:pPr lvl="1">
              <a:buNone/>
            </a:pPr>
            <a:r>
              <a:rPr lang="en-US" dirty="0" smtClean="0"/>
              <a:t>(</a:t>
            </a:r>
            <a:r>
              <a:rPr lang="en-US" sz="1800" u="sng" dirty="0" smtClean="0"/>
              <a:t>Pending approval by the Accreditation Council and the CAEP Board)</a:t>
            </a:r>
          </a:p>
          <a:p>
            <a:pPr lvl="1"/>
            <a:endParaRPr lang="en-US" u="sng" dirty="0"/>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of Self Study – Standard 1</a:t>
            </a:r>
            <a:endParaRPr lang="en-US" dirty="0"/>
          </a:p>
        </p:txBody>
      </p:sp>
      <p:sp>
        <p:nvSpPr>
          <p:cNvPr id="3" name="Content Placeholder 2"/>
          <p:cNvSpPr>
            <a:spLocks noGrp="1"/>
          </p:cNvSpPr>
          <p:nvPr>
            <p:ph idx="1"/>
          </p:nvPr>
        </p:nvSpPr>
        <p:spPr/>
        <p:txBody>
          <a:bodyPr/>
          <a:lstStyle/>
          <a:p>
            <a:r>
              <a:rPr lang="en-US" dirty="0" smtClean="0"/>
              <a:t>Self-study is submitted by Standard or Claims</a:t>
            </a:r>
          </a:p>
          <a:p>
            <a:pPr lvl="1"/>
            <a:r>
              <a:rPr lang="en-US" dirty="0" smtClean="0"/>
              <a:t>Specialty area evidence submitted as part of CAEP Standard 1</a:t>
            </a:r>
          </a:p>
          <a:p>
            <a:pPr lvl="1"/>
            <a:r>
              <a:rPr lang="en-US" dirty="0" smtClean="0"/>
              <a:t>Data submitted as evidence for CAEP Standard 1 is embedded into the narrative text of the report</a:t>
            </a:r>
          </a:p>
          <a:p>
            <a:pPr lvl="1"/>
            <a:r>
              <a:rPr lang="en-US" dirty="0" smtClean="0"/>
              <a:t>Only evidence specific to components of Standard 1 is submitted –</a:t>
            </a:r>
          </a:p>
          <a:p>
            <a:pPr lvl="2"/>
            <a:r>
              <a:rPr lang="en-US" dirty="0" smtClean="0"/>
              <a:t>EPPs submit only data specific to the component</a:t>
            </a:r>
          </a:p>
          <a:p>
            <a:pPr lvl="2"/>
            <a:r>
              <a:rPr lang="en-US" dirty="0" smtClean="0"/>
              <a:t>Requires EPPs to disaggregate data from data charts specific to that component</a:t>
            </a:r>
          </a:p>
          <a:p>
            <a:pPr lvl="2"/>
            <a:r>
              <a:rPr lang="en-US" dirty="0" smtClean="0"/>
              <a:t>Evidence based case is made for meeting Standard 1</a:t>
            </a:r>
          </a:p>
          <a:p>
            <a:r>
              <a:rPr lang="en-US" sz="1800" u="sng" dirty="0" smtClean="0"/>
              <a:t>Pending approval by the Accreditation Council and the CAEP Board)</a:t>
            </a:r>
            <a:endParaRPr lang="en-US" sz="1800"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Data Chart </a:t>
            </a:r>
            <a:endParaRPr lang="en-US" dirty="0"/>
          </a:p>
        </p:txBody>
      </p:sp>
      <p:pic>
        <p:nvPicPr>
          <p:cNvPr id="4" name="Snagit_PPTC4D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3803" y="1594803"/>
            <a:ext cx="9020197" cy="4614324"/>
          </a:xfrm>
        </p:spPr>
      </p:pic>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of Self Study – Standard 1 (cont.)</a:t>
            </a:r>
            <a:endParaRPr lang="en-US" dirty="0"/>
          </a:p>
        </p:txBody>
      </p:sp>
      <p:sp>
        <p:nvSpPr>
          <p:cNvPr id="3" name="Content Placeholder 2"/>
          <p:cNvSpPr>
            <a:spLocks noGrp="1"/>
          </p:cNvSpPr>
          <p:nvPr>
            <p:ph idx="1"/>
          </p:nvPr>
        </p:nvSpPr>
        <p:spPr/>
        <p:txBody>
          <a:bodyPr/>
          <a:lstStyle/>
          <a:p>
            <a:r>
              <a:rPr lang="en-US" dirty="0" smtClean="0"/>
              <a:t>By Standard Evidence</a:t>
            </a:r>
          </a:p>
          <a:p>
            <a:pPr lvl="1"/>
            <a:r>
              <a:rPr lang="en-US" dirty="0" smtClean="0"/>
              <a:t>Each component should be addressed (1.1 – 1.5) and data supporting each component are embedded in text</a:t>
            </a:r>
          </a:p>
          <a:p>
            <a:pPr lvl="1"/>
            <a:r>
              <a:rPr lang="en-US" dirty="0" smtClean="0"/>
              <a:t>Threads of diversity and technology also addressed</a:t>
            </a:r>
          </a:p>
          <a:p>
            <a:pPr lvl="1"/>
            <a:r>
              <a:rPr lang="en-US" dirty="0" smtClean="0"/>
              <a:t>After data are reported in Standard 1, the same data are referenced in supporting of other standards (not represented or repeated, but referenced)</a:t>
            </a:r>
          </a:p>
          <a:p>
            <a:pPr lvl="1"/>
            <a:r>
              <a:rPr lang="en-US" dirty="0" smtClean="0"/>
              <a:t>Most candidate based data are reported in Standard 1</a:t>
            </a:r>
          </a:p>
          <a:p>
            <a:pPr lvl="1"/>
            <a:r>
              <a:rPr lang="en-US" dirty="0" smtClean="0"/>
              <a:t>Prompts or questions will be provided to aid EPPs in organizing their answers and data</a:t>
            </a:r>
          </a:p>
          <a:p>
            <a:r>
              <a:rPr lang="en-US" sz="1800" dirty="0" smtClean="0"/>
              <a:t>(</a:t>
            </a:r>
            <a:r>
              <a:rPr lang="en-US" sz="1800" u="sng" dirty="0" smtClean="0"/>
              <a:t>Pending approval by the Accreditation Council and the CAEP Board)</a:t>
            </a:r>
          </a:p>
          <a:p>
            <a:endParaRPr lang="en-US" dirty="0" smtClean="0"/>
          </a:p>
          <a:p>
            <a:pPr lvl="1">
              <a:buNone/>
            </a:pPr>
            <a:endParaRPr lang="en-US"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255" y="249238"/>
            <a:ext cx="8090546" cy="929857"/>
          </a:xfrm>
        </p:spPr>
        <p:txBody>
          <a:bodyPr/>
          <a:lstStyle/>
          <a:p>
            <a:r>
              <a:rPr lang="en-US" dirty="0" smtClean="0"/>
              <a:t>Parts of Self Study – Standard 1</a:t>
            </a:r>
            <a:br>
              <a:rPr lang="en-US" dirty="0" smtClean="0"/>
            </a:br>
            <a:endParaRPr lang="en-US" dirty="0"/>
          </a:p>
        </p:txBody>
      </p:sp>
      <p:sp>
        <p:nvSpPr>
          <p:cNvPr id="3" name="Content Placeholder 2"/>
          <p:cNvSpPr>
            <a:spLocks noGrp="1"/>
          </p:cNvSpPr>
          <p:nvPr>
            <p:ph idx="1"/>
          </p:nvPr>
        </p:nvSpPr>
        <p:spPr>
          <a:xfrm>
            <a:off x="596255" y="1371601"/>
            <a:ext cx="8090546" cy="4768850"/>
          </a:xfrm>
        </p:spPr>
        <p:txBody>
          <a:bodyPr/>
          <a:lstStyle/>
          <a:p>
            <a:r>
              <a:rPr lang="en-US" sz="2200" dirty="0" smtClean="0"/>
              <a:t>Narrative to include</a:t>
            </a:r>
          </a:p>
          <a:p>
            <a:pPr lvl="1"/>
            <a:r>
              <a:rPr lang="en-US" sz="2000" dirty="0" smtClean="0"/>
              <a:t>Context in which assessments are used</a:t>
            </a:r>
          </a:p>
          <a:p>
            <a:pPr lvl="2"/>
            <a:r>
              <a:rPr lang="en-US" dirty="0" smtClean="0"/>
              <a:t>When and where assessment occurs</a:t>
            </a:r>
          </a:p>
          <a:p>
            <a:pPr lvl="2"/>
            <a:r>
              <a:rPr lang="en-US" dirty="0" smtClean="0"/>
              <a:t>Any other relevant contextual factors</a:t>
            </a:r>
          </a:p>
          <a:p>
            <a:pPr lvl="1"/>
            <a:r>
              <a:rPr lang="en-US" sz="2000" dirty="0" smtClean="0"/>
              <a:t>Present the case for meeting the components</a:t>
            </a:r>
          </a:p>
          <a:p>
            <a:pPr lvl="2"/>
            <a:r>
              <a:rPr lang="en-US" dirty="0" smtClean="0"/>
              <a:t>By assessment present the “evidence” that the component is met embedded in text</a:t>
            </a:r>
          </a:p>
          <a:p>
            <a:pPr lvl="2"/>
            <a:r>
              <a:rPr lang="en-US" dirty="0" smtClean="0"/>
              <a:t>Validity/trustworthiness or reliability/consistency evidence is submitted with the actual assessments in Attach B and referenced for evidence for Standard 5</a:t>
            </a:r>
          </a:p>
          <a:p>
            <a:pPr lvl="1"/>
            <a:r>
              <a:rPr lang="en-US" sz="2000" dirty="0" smtClean="0"/>
              <a:t>Discuss results and reach conclusions</a:t>
            </a:r>
          </a:p>
          <a:p>
            <a:pPr lvl="1"/>
            <a:r>
              <a:rPr lang="en-US" sz="2000" dirty="0" smtClean="0"/>
              <a:t>Summary – make the case for the meeting of the Standard</a:t>
            </a:r>
          </a:p>
          <a:p>
            <a:r>
              <a:rPr lang="en-US" dirty="0" smtClean="0"/>
              <a:t>(</a:t>
            </a:r>
            <a:r>
              <a:rPr lang="en-US" sz="1800" u="sng" dirty="0" smtClean="0"/>
              <a:t>Pending approval by the Accreditation Council and the CAEP Board</a:t>
            </a:r>
            <a:r>
              <a:rPr lang="en-US" sz="1800" dirty="0" smtClean="0"/>
              <a:t>)</a:t>
            </a:r>
          </a:p>
          <a:p>
            <a:endParaRPr lang="en-US" dirty="0" smtClean="0"/>
          </a:p>
          <a:p>
            <a:pPr lvl="1"/>
            <a:endParaRPr lang="en-US"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 – Component 1.1</a:t>
            </a:r>
            <a:endParaRPr lang="en-US" dirty="0"/>
          </a:p>
        </p:txBody>
      </p:sp>
      <p:sp>
        <p:nvSpPr>
          <p:cNvPr id="3" name="Content Placeholder 2"/>
          <p:cNvSpPr>
            <a:spLocks noGrp="1"/>
          </p:cNvSpPr>
          <p:nvPr>
            <p:ph idx="1"/>
          </p:nvPr>
        </p:nvSpPr>
        <p:spPr/>
        <p:txBody>
          <a:bodyPr/>
          <a:lstStyle/>
          <a:p>
            <a:r>
              <a:rPr lang="en-US" dirty="0" smtClean="0"/>
              <a:t>1.1  </a:t>
            </a:r>
            <a:r>
              <a:rPr lang="en-US" sz="2000" dirty="0" smtClean="0"/>
              <a:t>Candidates </a:t>
            </a:r>
            <a:r>
              <a:rPr lang="en-US" sz="2000" u="sng" dirty="0" smtClean="0"/>
              <a:t>demonstrate </a:t>
            </a:r>
            <a:r>
              <a:rPr lang="en-US" sz="2000" dirty="0" smtClean="0"/>
              <a:t>an understanding of the </a:t>
            </a:r>
            <a:r>
              <a:rPr lang="en-US" sz="2000" u="sng" dirty="0" smtClean="0"/>
              <a:t>10 InTASC standards</a:t>
            </a:r>
            <a:r>
              <a:rPr lang="en-US" sz="2000" dirty="0" smtClean="0"/>
              <a:t> at the appropriate progression level(s)</a:t>
            </a:r>
            <a:r>
              <a:rPr lang="en-US" sz="2000" dirty="0" smtClean="0">
                <a:hlinkClick r:id="rId2"/>
              </a:rPr>
              <a:t>[i]</a:t>
            </a:r>
            <a:r>
              <a:rPr lang="en-US" sz="2000" dirty="0" smtClean="0"/>
              <a:t> in the following categories: </a:t>
            </a:r>
            <a:r>
              <a:rPr lang="en-US" sz="2000" u="sng" dirty="0" smtClean="0"/>
              <a:t>the learner and learning; content; instructional practice; and professional responsibility.</a:t>
            </a:r>
          </a:p>
          <a:p>
            <a:pPr lvl="1"/>
            <a:r>
              <a:rPr lang="en-US" sz="1800" dirty="0" smtClean="0"/>
              <a:t>Must provide evidence for each category of InTASC Standards</a:t>
            </a:r>
          </a:p>
          <a:p>
            <a:pPr lvl="2"/>
            <a:r>
              <a:rPr lang="en-US" sz="1600" dirty="0" smtClean="0"/>
              <a:t>Learner and Learning</a:t>
            </a:r>
          </a:p>
          <a:p>
            <a:pPr lvl="2"/>
            <a:r>
              <a:rPr lang="en-US" sz="1600" dirty="0" smtClean="0"/>
              <a:t>Content</a:t>
            </a:r>
          </a:p>
          <a:p>
            <a:pPr lvl="2"/>
            <a:r>
              <a:rPr lang="en-US" sz="1600" dirty="0" smtClean="0"/>
              <a:t>Instructional practice</a:t>
            </a:r>
          </a:p>
          <a:p>
            <a:pPr lvl="2"/>
            <a:r>
              <a:rPr lang="en-US" sz="1600" dirty="0" smtClean="0"/>
              <a:t>Professional responsibility</a:t>
            </a:r>
          </a:p>
          <a:p>
            <a:pPr lvl="1"/>
            <a:r>
              <a:rPr lang="en-US" sz="1800" dirty="0" smtClean="0"/>
              <a:t>Do Not have to address each of the 10 InTASC Standards just provide evidence in each category</a:t>
            </a:r>
          </a:p>
          <a:p>
            <a:pPr lvl="1"/>
            <a:endParaRPr lang="en-US" sz="1800" dirty="0" smtClean="0"/>
          </a:p>
          <a:p>
            <a:pPr lvl="1">
              <a:buNone/>
            </a:pPr>
            <a:r>
              <a:rPr lang="en-US" sz="1800" dirty="0" smtClean="0"/>
              <a:t>(</a:t>
            </a:r>
            <a:r>
              <a:rPr lang="en-US" sz="1800" u="sng" dirty="0" smtClean="0"/>
              <a:t>Pending approval by the Accreditation Council and the CAEP Board)</a:t>
            </a:r>
          </a:p>
          <a:p>
            <a:pPr lvl="1">
              <a:buNone/>
            </a:pPr>
            <a:endParaRPr lang="en-US" sz="1800" dirty="0"/>
          </a:p>
        </p:txBody>
      </p:sp>
    </p:spTree>
  </p:cSld>
  <p:clrMapOvr>
    <a:masterClrMapping/>
  </p:clrMapOvr>
  <p:transition spd="med"/>
</p:sld>
</file>

<file path=ppt/theme/theme1.xml><?xml version="1.0" encoding="utf-8"?>
<a:theme xmlns:a="http://schemas.openxmlformats.org/drawingml/2006/main" name="CAEP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CAEPupdated.potx</Template>
  <TotalTime>1178</TotalTime>
  <Words>1557</Words>
  <Application>Microsoft Office PowerPoint</Application>
  <PresentationFormat>On-screen Show (4:3)</PresentationFormat>
  <Paragraphs>255</Paragraphs>
  <Slides>29</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29</vt:i4>
      </vt:variant>
    </vt:vector>
  </HeadingPairs>
  <TitlesOfParts>
    <vt:vector size="41" baseType="lpstr">
      <vt:lpstr>MS PGothic</vt:lpstr>
      <vt:lpstr>MS PGothic</vt:lpstr>
      <vt:lpstr>Adobe Arabic</vt:lpstr>
      <vt:lpstr>Arial</vt:lpstr>
      <vt:lpstr>Calibri</vt:lpstr>
      <vt:lpstr>Century Gothic</vt:lpstr>
      <vt:lpstr>Garamond</vt:lpstr>
      <vt:lpstr>Georgia</vt:lpstr>
      <vt:lpstr>Tahoma</vt:lpstr>
      <vt:lpstr>Wingdings</vt:lpstr>
      <vt:lpstr>ヒラギノ角ゴ Pro W3</vt:lpstr>
      <vt:lpstr>CAEPupdated</vt:lpstr>
      <vt:lpstr> Teachers Know Their Content And Teach Effectively: CAEP Standard 1</vt:lpstr>
      <vt:lpstr>Standard 1 - </vt:lpstr>
      <vt:lpstr>The Self Study – Standard 1</vt:lpstr>
      <vt:lpstr>The Self Study – Standard 1(cont)</vt:lpstr>
      <vt:lpstr>Submission of Self Study – Standard 1</vt:lpstr>
      <vt:lpstr>Sample  Data Chart </vt:lpstr>
      <vt:lpstr>Submission of Self Study – Standard 1 (cont.)</vt:lpstr>
      <vt:lpstr>Parts of Self Study – Standard 1 </vt:lpstr>
      <vt:lpstr>Standard 1 – Component 1.1</vt:lpstr>
      <vt:lpstr>Standard 1 – Component 1.1 (cont.)</vt:lpstr>
      <vt:lpstr>Sample chart </vt:lpstr>
      <vt:lpstr>Standard 1 – Component 1.1</vt:lpstr>
      <vt:lpstr> Required Course - Sample Submission Chart</vt:lpstr>
      <vt:lpstr>GPA Content – Sample Data Chart</vt:lpstr>
      <vt:lpstr>Standard 1 – Component 1.1 (cont.)</vt:lpstr>
      <vt:lpstr>Standard 1 – Component 1.1 (cont.)</vt:lpstr>
      <vt:lpstr>Standard 1 –  Component 1.2 </vt:lpstr>
      <vt:lpstr>Standard 1 – Component 1.3</vt:lpstr>
      <vt:lpstr>Standard 1 – Component 1.4</vt:lpstr>
      <vt:lpstr>Standard 1 – Component 1.4 (cont.)</vt:lpstr>
      <vt:lpstr>Standard 1 – Component 1.4 (cont.)</vt:lpstr>
      <vt:lpstr>Standard 1 – Component 1.4 (cont.)</vt:lpstr>
      <vt:lpstr>Standard 1 – Component 1.4 (cont.)</vt:lpstr>
      <vt:lpstr>Standard 1 – Component 1.4 (cont.)</vt:lpstr>
      <vt:lpstr>Standard 1 – Component 1.5</vt:lpstr>
      <vt:lpstr>Standard 1 – Component 1.5 (cont.)</vt:lpstr>
      <vt:lpstr>Self Study – Standard 1 </vt:lpstr>
      <vt:lpstr>Self Study – Specialty Area Data</vt:lpstr>
      <vt:lpstr>Self Study – Specialty Licensure Area Data (cont.)</vt:lpstr>
    </vt:vector>
  </TitlesOfParts>
  <Company>Varadero Communications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Office 2004 Test Drive User</dc:creator>
  <cp:lastModifiedBy>stevie chepko</cp:lastModifiedBy>
  <cp:revision>90</cp:revision>
  <dcterms:created xsi:type="dcterms:W3CDTF">2013-04-17T01:51:08Z</dcterms:created>
  <dcterms:modified xsi:type="dcterms:W3CDTF">2014-10-17T14:20:14Z</dcterms:modified>
</cp:coreProperties>
</file>